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309" r:id="rId3"/>
    <p:sldId id="289" r:id="rId4"/>
    <p:sldId id="290" r:id="rId5"/>
    <p:sldId id="303" r:id="rId6"/>
    <p:sldId id="304" r:id="rId7"/>
    <p:sldId id="305" r:id="rId8"/>
    <p:sldId id="306" r:id="rId9"/>
    <p:sldId id="307" r:id="rId10"/>
    <p:sldId id="308" r:id="rId11"/>
    <p:sldId id="310" r:id="rId12"/>
    <p:sldId id="311" r:id="rId13"/>
    <p:sldId id="313" r:id="rId14"/>
    <p:sldId id="315" r:id="rId15"/>
    <p:sldId id="291" r:id="rId16"/>
    <p:sldId id="314" r:id="rId17"/>
    <p:sldId id="316" r:id="rId18"/>
    <p:sldId id="312" r:id="rId19"/>
    <p:sldId id="319" r:id="rId20"/>
    <p:sldId id="321" r:id="rId21"/>
    <p:sldId id="322" r:id="rId22"/>
    <p:sldId id="323" r:id="rId23"/>
    <p:sldId id="325" r:id="rId24"/>
    <p:sldId id="324" r:id="rId25"/>
    <p:sldId id="326" r:id="rId26"/>
    <p:sldId id="332" r:id="rId27"/>
    <p:sldId id="331" r:id="rId28"/>
    <p:sldId id="327" r:id="rId29"/>
    <p:sldId id="329" r:id="rId30"/>
    <p:sldId id="330" r:id="rId31"/>
    <p:sldId id="328" r:id="rId32"/>
    <p:sldId id="302" r:id="rId3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18.12.2018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s03.infourok.ru/uploads/ex/01cb/0004bcba-0503a230/img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247" y="16341"/>
            <a:ext cx="9234247" cy="6725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797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images.myshared.ru/27/1298634/slide_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496944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375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11560" y="332656"/>
            <a:ext cx="77768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002060"/>
                </a:solidFill>
              </a:rPr>
              <a:t>В последние десятилетия ситуация на планете резко изменилась: опасности от жизнедеятельности человечества внезапно приобрели совершенно небывалый прежде глобальный характер. При этом в опасности находится не только человечество, но и окружающая среда, природа. Наступила новая фаза в развитии цивилизации. Главной целью людей должно стать уже не столько удовлетворение растущих  потребностей, сколько </a:t>
            </a:r>
            <a:r>
              <a:rPr lang="ru-RU" sz="2800" b="1" dirty="0">
                <a:solidFill>
                  <a:srgbClr val="002060"/>
                </a:solidFill>
              </a:rPr>
              <a:t>всестороннее обеспечение безопасности своей жизнедеятельности.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553646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980728"/>
            <a:ext cx="73448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500"/>
              </a:spcAft>
            </a:pPr>
            <a:r>
              <a:rPr lang="ru-RU" sz="5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«Эти правила просты - безопасности Азы!».</a:t>
            </a:r>
            <a:endParaRPr lang="ru-RU" sz="5400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79586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71600" y="548680"/>
            <a:ext cx="734481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/>
                <a:ea typeface="Times New Roman"/>
              </a:rPr>
              <a:t>Наша игра будет включать ряд заданий. О готовности к ответу капитан команды должен сигнализировать поднятием руки. Время на обсуждение будет обговариваться. За каждый правильный ответ команда зарабатывает один балл.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49259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548680"/>
            <a:ext cx="6606480" cy="6017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3600" dirty="0">
                <a:latin typeface="Times New Roman"/>
                <a:ea typeface="Times New Roman"/>
                <a:cs typeface="Times New Roman"/>
              </a:rPr>
              <a:t>Смена климатогеографических условий</a:t>
            </a:r>
            <a:endParaRPr lang="ru-RU" sz="36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3600" dirty="0">
                <a:latin typeface="Times New Roman"/>
                <a:ea typeface="Times New Roman"/>
                <a:cs typeface="Times New Roman"/>
              </a:rPr>
              <a:t>Резкое изменение природных условий</a:t>
            </a:r>
            <a:endParaRPr lang="ru-RU" sz="36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3600" dirty="0">
                <a:latin typeface="Times New Roman"/>
                <a:ea typeface="Times New Roman"/>
                <a:cs typeface="Times New Roman"/>
              </a:rPr>
              <a:t>Заболевание или повреждения организма </a:t>
            </a:r>
            <a:r>
              <a:rPr lang="ru-RU" sz="3600" dirty="0" smtClean="0">
                <a:latin typeface="Times New Roman"/>
                <a:ea typeface="Times New Roman"/>
                <a:cs typeface="Times New Roman"/>
              </a:rPr>
              <a:t>человека, требующие </a:t>
            </a:r>
            <a:r>
              <a:rPr lang="ru-RU" sz="3600" dirty="0">
                <a:latin typeface="Times New Roman"/>
                <a:ea typeface="Times New Roman"/>
                <a:cs typeface="Times New Roman"/>
              </a:rPr>
              <a:t>экстренной медицинской помощи.</a:t>
            </a:r>
            <a:endParaRPr lang="ru-RU" sz="36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1000"/>
              </a:spcAft>
              <a:buSzPts val="1000"/>
              <a:buFont typeface="Symbol"/>
              <a:buChar char=""/>
              <a:tabLst>
                <a:tab pos="457200" algn="l"/>
              </a:tabLst>
            </a:pPr>
            <a:r>
              <a:rPr lang="ru-RU" sz="3600" dirty="0">
                <a:latin typeface="Times New Roman"/>
                <a:ea typeface="Times New Roman"/>
                <a:cs typeface="Times New Roman"/>
              </a:rPr>
              <a:t>Вынужденное автономное существование</a:t>
            </a:r>
            <a:endParaRPr lang="ru-RU" sz="36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400599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04665"/>
            <a:ext cx="6390456" cy="18851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500"/>
              </a:spcAft>
            </a:pPr>
            <a:r>
              <a:rPr lang="ru-RU" sz="40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«Разминка</a:t>
            </a:r>
            <a:r>
              <a:rPr lang="ru-RU" sz="40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».</a:t>
            </a:r>
            <a:r>
              <a:rPr lang="ru-RU" sz="40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endParaRPr lang="ru-RU" sz="4000" dirty="0">
              <a:solidFill>
                <a:srgbClr val="C00000"/>
              </a:solidFill>
              <a:latin typeface="Calibri"/>
              <a:ea typeface="Calibri"/>
              <a:cs typeface="Times New Roman"/>
            </a:endParaRPr>
          </a:p>
          <a:p>
            <a:pPr>
              <a:spcAft>
                <a:spcPts val="1500"/>
              </a:spcAft>
            </a:pPr>
            <a:r>
              <a:rPr lang="ru-RU" sz="32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Задание</a:t>
            </a:r>
            <a:r>
              <a:rPr lang="ru-RU" sz="32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:</a:t>
            </a:r>
            <a:r>
              <a:rPr lang="ru-RU" sz="3200" dirty="0">
                <a:latin typeface="Times New Roman"/>
                <a:ea typeface="Times New Roman"/>
                <a:cs typeface="Times New Roman"/>
              </a:rPr>
              <a:t> написать природную ЧС- ситуацию</a:t>
            </a:r>
            <a:endParaRPr lang="ru-RU" sz="3200" dirty="0"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3" name="Рисунок 2" descr="https://sr.gallerix.ru/1566749711/_UNK/465134749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3140968"/>
            <a:ext cx="3804920" cy="2809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 descr="http://cp12.nevsepic.com.ua/87/1350067066-0044437-www.nevsepic.com.ua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16832"/>
            <a:ext cx="3743325" cy="27597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0075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87624" y="404664"/>
            <a:ext cx="4914699" cy="17620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500"/>
              </a:spcAft>
            </a:pPr>
            <a:r>
              <a:rPr lang="ru-RU" sz="4800" b="1" u="sng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2 задание </a:t>
            </a:r>
            <a:endParaRPr lang="ru-RU" sz="4800" b="1" u="sng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spcAft>
                <a:spcPts val="1500"/>
              </a:spcAft>
            </a:pPr>
            <a:r>
              <a:rPr lang="ru-RU" sz="48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« </a:t>
            </a:r>
            <a:r>
              <a:rPr lang="ru-RU" sz="48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Вопрос </a:t>
            </a:r>
            <a:r>
              <a:rPr lang="ru-RU" sz="48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–ответ</a:t>
            </a:r>
            <a:r>
              <a:rPr lang="ru-RU" sz="48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»</a:t>
            </a:r>
            <a:endParaRPr lang="ru-RU" sz="4800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2290" name="Picture 2" descr="http://lib.znaimo.com.ua/tw_files2/urls_4/954/d-953185/953185_html_m6110b1a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2166685"/>
            <a:ext cx="6480720" cy="450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973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03648" y="836712"/>
            <a:ext cx="51594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cs typeface="Adobe Devanagari" pitchFamily="18" charset="0"/>
              </a:rPr>
              <a:t>3 </a:t>
            </a:r>
            <a:r>
              <a:rPr lang="ru-RU" sz="5400" b="1" dirty="0">
                <a:solidFill>
                  <a:srgbClr val="C00000"/>
                </a:solidFill>
                <a:cs typeface="Adobe Devanagari" pitchFamily="18" charset="0"/>
              </a:rPr>
              <a:t>задание   - «Ребус»</a:t>
            </a:r>
            <a:endParaRPr lang="ru-RU" sz="5400" dirty="0">
              <a:solidFill>
                <a:srgbClr val="C00000"/>
              </a:solidFill>
              <a:cs typeface="Adobe Devanagari" pitchFamily="18" charset="0"/>
            </a:endParaRPr>
          </a:p>
        </p:txBody>
      </p:sp>
      <p:pic>
        <p:nvPicPr>
          <p:cNvPr id="17412" name="Picture 4" descr="http://uzaomos.news/upload/iblock/fae/faecc0d3c23fc7427b401a26f0408bef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591038"/>
            <a:ext cx="5267600" cy="402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218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https://pp.userapi.com/c619125/v619125891/146a2/BoHLGDy6AZs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8568952" cy="43924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7155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ÑÐ°Ð»Ð°ÑÐ½Ð¾ÑÑÑ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44000" cy="475252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2063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404665"/>
            <a:ext cx="7344816" cy="44388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ru-RU" sz="2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Люди считают естественным постоянный рост </a:t>
            </a:r>
            <a:r>
              <a:rPr lang="ru-RU" sz="24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уровня</a:t>
            </a:r>
          </a:p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ru-RU" sz="24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жизни, комфорта и безопасности благодаря </a:t>
            </a:r>
            <a:r>
              <a:rPr lang="ru-RU" sz="24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своему</a:t>
            </a:r>
          </a:p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ru-RU" sz="24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труду и активной деятельности общества по </a:t>
            </a:r>
            <a:endParaRPr lang="ru-RU" sz="2400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ru-RU" sz="24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преобразованию 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окружающей среды. Преобразующая </a:t>
            </a:r>
            <a:endParaRPr lang="ru-RU" sz="2400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ru-RU" sz="24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жизнедеятельность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, как правило, несет с собой </a:t>
            </a:r>
            <a:endParaRPr lang="ru-RU" sz="2400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ru-RU" sz="24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возникновение 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новых опасностей, причем с </a:t>
            </a:r>
            <a:endParaRPr lang="ru-RU" sz="2400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ru-RU" sz="24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увеличением 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размеров преобразований растут </a:t>
            </a:r>
            <a:endParaRPr lang="ru-RU" sz="2400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ru-RU" sz="24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масштабы 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опасностей. Под жизнедеятельностью </a:t>
            </a:r>
            <a:endParaRPr lang="ru-RU" sz="2400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ru-RU" sz="24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следует 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понимать длительную деятельность одного </a:t>
            </a:r>
            <a:endParaRPr lang="ru-RU" sz="2400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ru-RU" sz="24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человека 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или деятельность общества с целью </a:t>
            </a:r>
            <a:endParaRPr lang="ru-RU" sz="2400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ru-RU" sz="2400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400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преобразования окружающей среды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.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8920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764704"/>
            <a:ext cx="547017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42950" indent="-742950">
              <a:buAutoNum type="arabicPlain" startAt="4"/>
            </a:pPr>
            <a:r>
              <a:rPr lang="ru-RU" sz="4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задание </a:t>
            </a:r>
            <a:r>
              <a:rPr lang="ru-RU" sz="4400" b="1" dirty="0">
                <a:solidFill>
                  <a:srgbClr val="C00000"/>
                </a:solidFill>
                <a:latin typeface="Times New Roman"/>
                <a:ea typeface="Times New Roman"/>
              </a:rPr>
              <a:t>– </a:t>
            </a:r>
            <a:endParaRPr lang="ru-RU" sz="4400" b="1" dirty="0" smtClean="0">
              <a:solidFill>
                <a:srgbClr val="C00000"/>
              </a:solidFill>
              <a:latin typeface="Times New Roman"/>
              <a:ea typeface="Times New Roman"/>
            </a:endParaRPr>
          </a:p>
          <a:p>
            <a:r>
              <a:rPr lang="ru-RU" sz="4400" b="1" dirty="0" smtClean="0">
                <a:solidFill>
                  <a:srgbClr val="C00000"/>
                </a:solidFill>
                <a:latin typeface="Times New Roman"/>
                <a:ea typeface="Times New Roman"/>
              </a:rPr>
              <a:t>«</a:t>
            </a:r>
            <a:r>
              <a:rPr lang="ru-RU" sz="4400" b="1" dirty="0" err="1">
                <a:solidFill>
                  <a:srgbClr val="C00000"/>
                </a:solidFill>
                <a:latin typeface="Times New Roman"/>
                <a:ea typeface="Times New Roman"/>
              </a:rPr>
              <a:t>Мульт</a:t>
            </a:r>
            <a:r>
              <a:rPr lang="ru-RU" sz="4400" b="1" dirty="0">
                <a:solidFill>
                  <a:srgbClr val="C00000"/>
                </a:solidFill>
                <a:latin typeface="Times New Roman"/>
                <a:ea typeface="Times New Roman"/>
              </a:rPr>
              <a:t>- страница», </a:t>
            </a:r>
            <a:endParaRPr lang="ru-RU" sz="4400" dirty="0">
              <a:solidFill>
                <a:srgbClr val="C00000"/>
              </a:solidFill>
            </a:endParaRPr>
          </a:p>
        </p:txBody>
      </p:sp>
      <p:pic>
        <p:nvPicPr>
          <p:cNvPr id="18434" name="Picture 2" descr="http://img-fotki.yandex.ru/get/9058/230070907.b/0_b7358_8ab55245_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1700808"/>
            <a:ext cx="32004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6675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548680"/>
            <a:ext cx="512630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500"/>
              </a:spcAft>
            </a:pPr>
            <a:r>
              <a:rPr lang="ru-RU" sz="40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5 задание- </a:t>
            </a:r>
            <a:r>
              <a:rPr lang="ru-RU" sz="40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«</a:t>
            </a:r>
            <a:r>
              <a:rPr lang="ru-RU" sz="40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Аптечка»</a:t>
            </a:r>
            <a:endParaRPr lang="ru-RU" sz="4000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9458" name="Picture 2" descr="http://wwportal.com/data/uploads/2015/04/Aptechka-pervoj-pomoshhi-first-aid-kit-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700808"/>
            <a:ext cx="5270857" cy="45472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7590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8072"/>
            <a:ext cx="7848872" cy="45520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endParaRPr lang="ru-RU" dirty="0" smtClean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endParaRPr lang="ru-RU" dirty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latin typeface="Times New Roman"/>
                <a:ea typeface="Times New Roman"/>
                <a:cs typeface="Times New Roman"/>
              </a:rPr>
              <a:t>1</a:t>
            </a: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) Какое 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средство из аптечки вы выберете, если человек упал в обморок?</a:t>
            </a:r>
            <a:endParaRPr lang="ru-RU" sz="14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2)      Каким образом вы остановите сильное кровотечение?</a:t>
            </a:r>
            <a:endParaRPr lang="ru-RU" sz="14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3)      Какое средство из аптечки вы выберете, если порезались? 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4</a:t>
            </a: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)      Какое средство из аптечки вы выберете, если при падении получили ссадину, а рану нужно обработать?</a:t>
            </a:r>
            <a:endParaRPr lang="ru-RU" sz="14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5)      Какое средство из аптечки вы выберете, если сильно заболел зуб или голова?</a:t>
            </a:r>
            <a:endParaRPr lang="ru-RU" sz="14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400" b="1" dirty="0">
              <a:solidFill>
                <a:srgbClr val="002060"/>
              </a:solidFill>
              <a:latin typeface="Calibri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  <a:cs typeface="Times New Roman"/>
              </a:rPr>
              <a:t>АММИАК (раствор нашатырного спирта), РАСТВОР ЙОДА СПИРТОВОЙ 5%, АНАЛЬГИН, ЖГУТ, РАСТВОР БРИЛЛИАНТОВОГО ЗЕЛЕНОГО,  УГОЛЬ АКТИВИРОВАННЫЙ, БИНТ,  ВАЛИДОЛ, ВАТА, .ПЕРМАНГАНАТ КАЛИЯ (марганцовка)</a:t>
            </a:r>
            <a:endParaRPr lang="ru-RU" sz="1400" b="1" dirty="0">
              <a:solidFill>
                <a:srgbClr val="00206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11145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404664"/>
            <a:ext cx="6969739" cy="15183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ru-RU" b="1" dirty="0" smtClean="0">
                <a:latin typeface="Times New Roman"/>
                <a:ea typeface="Times New Roman"/>
                <a:cs typeface="Times New Roman"/>
              </a:rPr>
              <a:t>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sz="4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6 </a:t>
            </a:r>
            <a:r>
              <a:rPr lang="ru-RU" sz="44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задание </a:t>
            </a:r>
            <a:r>
              <a:rPr lang="ru-RU" sz="4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– </a:t>
            </a:r>
            <a:endParaRPr lang="ru-RU" sz="4400" b="1" dirty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50000"/>
              </a:lnSpc>
              <a:spcAft>
                <a:spcPts val="1500"/>
              </a:spcAft>
            </a:pPr>
            <a:r>
              <a:rPr lang="ru-RU" sz="44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44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«Медицинская помощь»</a:t>
            </a:r>
            <a:endParaRPr lang="ru-RU" sz="4400" b="1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0482" name="Picture 2" descr="http://900igr.net/up/datas/231537/0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923028"/>
            <a:ext cx="6158336" cy="4484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5865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04664"/>
            <a:ext cx="570072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500"/>
              </a:spcAft>
            </a:pPr>
            <a:r>
              <a:rPr lang="ru-RU" sz="40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7 задание </a:t>
            </a:r>
            <a:r>
              <a:rPr lang="ru-RU" sz="40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– </a:t>
            </a:r>
            <a:endParaRPr lang="ru-RU" sz="4000" b="1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1506" name="Picture 2" descr="https://ds04.infourok.ru/uploads/ex/0d52/0009f861-7950b5c7/3/img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456589"/>
            <a:ext cx="6998366" cy="5248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98225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1" y="476672"/>
            <a:ext cx="9695696" cy="1131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8 задание </a:t>
            </a:r>
            <a:r>
              <a:rPr lang="ru-RU" sz="36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– </a:t>
            </a:r>
            <a:endParaRPr lang="ru-RU" sz="3600" b="1" dirty="0" smtClean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ts val="1650"/>
              </a:lnSpc>
              <a:spcAft>
                <a:spcPts val="1500"/>
              </a:spcAft>
            </a:pPr>
            <a:endParaRPr lang="ru-RU" sz="3600" b="1" dirty="0">
              <a:solidFill>
                <a:srgbClr val="C00000"/>
              </a:solidFill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ts val="1650"/>
              </a:lnSpc>
              <a:spcAft>
                <a:spcPts val="1500"/>
              </a:spcAft>
            </a:pPr>
            <a:r>
              <a:rPr lang="ru-RU" sz="36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станция </a:t>
            </a:r>
            <a:r>
              <a:rPr lang="ru-RU" sz="36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«Туристическая»</a:t>
            </a:r>
            <a:endParaRPr lang="ru-RU" sz="3600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22530" name="Picture 2" descr="https://lastday.club/wp-content/uploads/2015/09/Mezhdunarodnyj-Den-turista-27-sentyabrya-Last-Day-Clu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988840"/>
            <a:ext cx="7046640" cy="4227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22196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s://pp.userapi.com/c849128/v849128326/436ca/eRRY-lEGC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8496944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50410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http://clubpechnikov.ru/wp-content/uploads/2017/02/ce9a28192015ba1fd06aad7b867c815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3975"/>
            <a:ext cx="8515727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15674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7" y="620688"/>
            <a:ext cx="5640096" cy="21313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500"/>
              </a:spcAft>
            </a:pPr>
            <a:r>
              <a:rPr lang="ru-RU" sz="40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9 задание </a:t>
            </a:r>
            <a:r>
              <a:rPr lang="ru-RU" sz="40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– </a:t>
            </a:r>
          </a:p>
          <a:p>
            <a:pPr>
              <a:lnSpc>
                <a:spcPct val="150000"/>
              </a:lnSpc>
              <a:spcAft>
                <a:spcPts val="1500"/>
              </a:spcAft>
            </a:pPr>
            <a:r>
              <a:rPr lang="ru-RU" sz="4000" b="1" dirty="0" smtClean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«Кроссворд</a:t>
            </a:r>
            <a:r>
              <a:rPr lang="ru-RU" sz="4000" b="1" dirty="0">
                <a:solidFill>
                  <a:srgbClr val="C00000"/>
                </a:solidFill>
                <a:latin typeface="Times New Roman"/>
                <a:ea typeface="Times New Roman"/>
                <a:cs typeface="Times New Roman"/>
              </a:rPr>
              <a:t>».</a:t>
            </a:r>
            <a:endParaRPr lang="ru-RU" sz="4000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140968"/>
            <a:ext cx="3640137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942632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064896" cy="6514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По </a:t>
            </a:r>
            <a:r>
              <a:rPr lang="ru-RU" sz="2400" b="1" dirty="0" smtClean="0">
                <a:latin typeface="Times New Roman"/>
                <a:ea typeface="Times New Roman"/>
                <a:cs typeface="Times New Roman"/>
              </a:rPr>
              <a:t>вертикали:</a:t>
            </a:r>
            <a:r>
              <a:rPr lang="ru-RU" sz="2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профессия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представителя чрезвычайной службы 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(спасатель)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место возникновения лавин, оползней 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(горы)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1000"/>
              </a:spcAft>
              <a:tabLst>
                <a:tab pos="457200" algn="l"/>
              </a:tabLs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снежная масса, двигающаяся с вершин 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(лавина)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1000"/>
              </a:spcAft>
              <a:tabLst>
                <a:tab pos="457200" algn="l"/>
              </a:tabLs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гидрологическое явление, связанное с повышением уровня воды в водоемах 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(</a:t>
            </a:r>
            <a:r>
              <a:rPr lang="ru-RU" sz="2400" i="1" dirty="0" smtClean="0">
                <a:latin typeface="Times New Roman"/>
                <a:ea typeface="Times New Roman"/>
                <a:cs typeface="Times New Roman"/>
              </a:rPr>
              <a:t>наводнение)</a:t>
            </a:r>
            <a:r>
              <a:rPr lang="ru-RU" sz="2400" dirty="0" smtClean="0">
                <a:latin typeface="Calibri"/>
                <a:ea typeface="Times New Roman"/>
                <a:cs typeface="Times New Roman"/>
              </a:rPr>
              <a:t> 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химический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элемент, используемый на водоочистных установках 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(</a:t>
            </a:r>
            <a:r>
              <a:rPr lang="ru-RU" sz="2400" i="1" dirty="0" smtClean="0">
                <a:latin typeface="Times New Roman"/>
                <a:ea typeface="Times New Roman"/>
                <a:cs typeface="Times New Roman"/>
              </a:rPr>
              <a:t>хлор)</a:t>
            </a:r>
            <a:r>
              <a:rPr lang="ru-RU" sz="2400" dirty="0" smtClean="0">
                <a:latin typeface="Calibri"/>
                <a:ea typeface="Times New Roman"/>
                <a:cs typeface="Times New Roman"/>
              </a:rPr>
              <a:t> 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гигантские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волны 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(цунами)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По горизонтали: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освобождение большого количества энергии за короткий промежуток времени 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(взрыв)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подземный городской транспорт 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(метрополитен)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1000"/>
              </a:spcAft>
              <a:tabLst>
                <a:tab pos="457200" algn="l"/>
              </a:tabLs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атмосферное явление, затрудняющее движение транспорта 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(туман)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1000"/>
              </a:spcAft>
              <a:tabLst>
                <a:tab pos="457200" algn="l"/>
              </a:tabLs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объект, вырабатывающий электроэнергию, за счет высвобождения атомной энергии 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(АЭС)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185771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m0-tub-kz.yandex.net/i?id=d985e05b601c3a80acf96ce204834039-l&amp;n=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9824"/>
            <a:ext cx="5683831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www.mfc-chita.ru/sites/default/files/news_MFC/poland-flooding-0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20688"/>
            <a:ext cx="4411010" cy="2894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yamalpro.ru/wp-content/uploads/2017/01/shtorm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40968"/>
            <a:ext cx="4345757" cy="2748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s://ustinka.kz/upload/iblock/d55/shod_lavi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743067"/>
            <a:ext cx="4122978" cy="2748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2797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404665"/>
            <a:ext cx="8136904" cy="61298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По горизонтали: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пешеходный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…….(</a:t>
            </a:r>
            <a:r>
              <a:rPr lang="ru-RU" sz="2400" i="1" dirty="0" smtClean="0">
                <a:latin typeface="Times New Roman"/>
                <a:ea typeface="Times New Roman"/>
                <a:cs typeface="Times New Roman"/>
              </a:rPr>
              <a:t>переход)</a:t>
            </a:r>
            <a:r>
              <a:rPr lang="ru-RU" sz="2400" dirty="0" smtClean="0">
                <a:latin typeface="Calibri"/>
                <a:ea typeface="Times New Roman"/>
                <a:cs typeface="Times New Roman"/>
              </a:rPr>
              <a:t> 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сход 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снежной массы с горы 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(лавина)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следствие аварии с выбросом химических и радиоактивных веществ 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(загрязнение)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частица горящего или раскаленного вещества 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(искра)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проезжая часть 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(дорога)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ru-RU" sz="2400" b="1" dirty="0">
                <a:latin typeface="Times New Roman"/>
                <a:ea typeface="Times New Roman"/>
                <a:cs typeface="Times New Roman"/>
              </a:rPr>
              <a:t>По вертикали: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чувство острого, неудержимого страха 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(паника)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0"/>
              </a:spcAft>
              <a:tabLst>
                <a:tab pos="457200" algn="l"/>
              </a:tabLs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движение земли по склону, под действием силы тяжести 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(оползень)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1000"/>
              </a:spcAft>
              <a:tabLst>
                <a:tab pos="457200" algn="l"/>
              </a:tabLs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атмосферное явление, сопровождающееся громом и молнией 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(гроза)</a:t>
            </a:r>
            <a:endParaRPr lang="ru-RU" sz="2400" dirty="0">
              <a:latin typeface="Calibri"/>
              <a:ea typeface="Calibri"/>
              <a:cs typeface="Times New Roman"/>
            </a:endParaRPr>
          </a:p>
          <a:p>
            <a:pPr marL="342900" lvl="0" indent="-342900">
              <a:spcAft>
                <a:spcPts val="1000"/>
              </a:spcAft>
              <a:tabLst>
                <a:tab pos="457200" algn="l"/>
              </a:tabLst>
            </a:pPr>
            <a:r>
              <a:rPr lang="ru-RU" sz="2400" dirty="0">
                <a:latin typeface="Times New Roman"/>
                <a:ea typeface="Times New Roman"/>
                <a:cs typeface="Times New Roman"/>
              </a:rPr>
              <a:t>обильное выпадение осадков в зимний период времени 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(</a:t>
            </a:r>
            <a:r>
              <a:rPr lang="ru-RU" sz="2400" i="1" dirty="0" smtClean="0">
                <a:latin typeface="Times New Roman"/>
                <a:ea typeface="Times New Roman"/>
                <a:cs typeface="Times New Roman"/>
              </a:rPr>
              <a:t>снегопад)</a:t>
            </a:r>
            <a:r>
              <a:rPr lang="ru-RU" sz="2400" dirty="0" smtClean="0">
                <a:latin typeface="Times New Roman"/>
                <a:ea typeface="Times New Roman"/>
                <a:cs typeface="Times New Roman"/>
              </a:rPr>
              <a:t>лайнер</a:t>
            </a:r>
            <a:r>
              <a:rPr lang="ru-RU" sz="2400" dirty="0">
                <a:latin typeface="Times New Roman"/>
                <a:ea typeface="Times New Roman"/>
                <a:cs typeface="Times New Roman"/>
              </a:rPr>
              <a:t>, потерпевший крушение при столкновении с айсбергом </a:t>
            </a:r>
            <a:r>
              <a:rPr lang="ru-RU" sz="2400" i="1" dirty="0">
                <a:latin typeface="Times New Roman"/>
                <a:ea typeface="Times New Roman"/>
                <a:cs typeface="Times New Roman"/>
              </a:rPr>
              <a:t>(Титаник)</a:t>
            </a:r>
            <a:endParaRPr lang="ru-RU" sz="2400" dirty="0"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1913430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55577" y="620688"/>
            <a:ext cx="564009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500"/>
              </a:spcAft>
            </a:pPr>
            <a:r>
              <a:rPr lang="ru-RU" sz="4000" dirty="0" smtClean="0">
                <a:solidFill>
                  <a:srgbClr val="C00000"/>
                </a:solidFill>
                <a:effectLst/>
                <a:latin typeface="Calibri"/>
                <a:ea typeface="Calibri"/>
                <a:cs typeface="Times New Roman"/>
              </a:rPr>
              <a:t>Подведём итоги</a:t>
            </a:r>
            <a:endParaRPr lang="ru-RU" sz="4000" dirty="0">
              <a:solidFill>
                <a:srgbClr val="C00000"/>
              </a:solidFill>
              <a:effectLst/>
              <a:latin typeface="Calibri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115097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ru-RU" dirty="0" smtClean="0"/>
              <a:t>Спасибо за участие! </a:t>
            </a:r>
            <a:endParaRPr lang="ru-RU" dirty="0"/>
          </a:p>
        </p:txBody>
      </p:sp>
      <p:pic>
        <p:nvPicPr>
          <p:cNvPr id="15365" name="Picture 5" descr="https://ds02.infourok.ru/uploads/ex/07d5/000007d4-31416f7c/hello_html_16e8489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16632"/>
            <a:ext cx="5459760" cy="42995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89813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www.ridus.ru/images/2016/8/25/438346/hd_e31cb831c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077221" cy="2718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www.prikol.ru/wp-content/gallery/february-2011/bolivia-quake-0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88640"/>
            <a:ext cx="4117864" cy="2740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im0-tub-kz.yandex.net/i?id=7e99aa0717d44d3987c031317a143b40-l&amp;n=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44" y="3284984"/>
            <a:ext cx="4070797" cy="2712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://3.bp.blogspot.com/-Bs-TX9PAMcM/V5Ni-6lxn0I/AAAAAAAA6bw/kK_JKp6wRdszZO2_Y8W2x8lKRx70OMoxgCHM/s1600/weather-gloomy-tornado-and-lightning-wallpaper-free-high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282415"/>
            <a:ext cx="4140558" cy="3072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8451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ru.fishki.net/picsw/072010/26/post/pizdec/102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60648"/>
            <a:ext cx="5544616" cy="3903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cn15.nevsedoma.com.ua/photo/9/984/246_files/c3283389523959f3dff3e4347174b5d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25663"/>
            <a:ext cx="5953125" cy="4076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244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farm3.staticflickr.com/2884/11988412265_4c48c5062c_b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4320480" cy="36858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nashkiev.ua/assets_images/post/000/100/281/in/55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4185" y="476672"/>
            <a:ext cx="4474998" cy="4909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cn1.nevsedoma.com.ua/images/2010/149/4/0614000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874493"/>
            <a:ext cx="4146698" cy="2763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9284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thepushpole.files.wordpress.com/2015/03/rhumb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6272696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://xn--j1aidcn.org/wp-content/uploads/2016/05/1-1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2959" y="2996952"/>
            <a:ext cx="5545793" cy="3629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7366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56orb.ru/attachments/45d2cd5352a8317bea68758cb0356c037253b922/store/fill/1200/630/1d3473636afb9d8d272cb7ac2d150b3111f3955e6e20ff846f998bfe7bc1/po_vozgoraniyam_bytovogo_gaz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72679"/>
            <a:ext cx="630927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https://deadbees.net/wp-content/uploads/2015/11/101115_7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320" y="116632"/>
            <a:ext cx="5060911" cy="33697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6699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Ð Ð°Ð·ÑÑÑÐµÐ½Ð½Ð°Ñ Ð§ÐÐ­Ð¡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352928" cy="6048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52078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354</TotalTime>
  <Words>451</Words>
  <Application>Microsoft Office PowerPoint</Application>
  <PresentationFormat>Экран (4:3)</PresentationFormat>
  <Paragraphs>64</Paragraphs>
  <Slides>32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3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участие!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Сказочка</dc:title>
  <dc:creator>Dark</dc:creator>
  <cp:lastModifiedBy>Пользователь</cp:lastModifiedBy>
  <cp:revision>37</cp:revision>
  <dcterms:created xsi:type="dcterms:W3CDTF">2015-10-02T17:34:59Z</dcterms:created>
  <dcterms:modified xsi:type="dcterms:W3CDTF">2018-12-18T10:10:16Z</dcterms:modified>
</cp:coreProperties>
</file>