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5AE99-CE2A-45AA-961F-FA7CE6A5C868}" type="datetimeFigureOut">
              <a:rPr lang="ru-RU" smtClean="0"/>
              <a:t>18.01.2017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C1E4E-5921-4E36-A362-EFAF23E00EA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5AE99-CE2A-45AA-961F-FA7CE6A5C868}" type="datetimeFigureOut">
              <a:rPr lang="ru-RU" smtClean="0"/>
              <a:t>18.01.2017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C1E4E-5921-4E36-A362-EFAF23E00EA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5AE99-CE2A-45AA-961F-FA7CE6A5C868}" type="datetimeFigureOut">
              <a:rPr lang="ru-RU" smtClean="0"/>
              <a:t>18.01.2017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C1E4E-5921-4E36-A362-EFAF23E00EA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5AE99-CE2A-45AA-961F-FA7CE6A5C868}" type="datetimeFigureOut">
              <a:rPr lang="ru-RU" smtClean="0"/>
              <a:t>18.01.2017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C1E4E-5921-4E36-A362-EFAF23E00EA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5AE99-CE2A-45AA-961F-FA7CE6A5C868}" type="datetimeFigureOut">
              <a:rPr lang="ru-RU" smtClean="0"/>
              <a:t>18.01.2017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C1E4E-5921-4E36-A362-EFAF23E00EA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5AE99-CE2A-45AA-961F-FA7CE6A5C868}" type="datetimeFigureOut">
              <a:rPr lang="ru-RU" smtClean="0"/>
              <a:t>18.01.2017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C1E4E-5921-4E36-A362-EFAF23E00EA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5AE99-CE2A-45AA-961F-FA7CE6A5C868}" type="datetimeFigureOut">
              <a:rPr lang="ru-RU" smtClean="0"/>
              <a:t>18.01.2017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C1E4E-5921-4E36-A362-EFAF23E00EA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5AE99-CE2A-45AA-961F-FA7CE6A5C868}" type="datetimeFigureOut">
              <a:rPr lang="ru-RU" smtClean="0"/>
              <a:t>18.01.2017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C1E4E-5921-4E36-A362-EFAF23E00EA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5AE99-CE2A-45AA-961F-FA7CE6A5C868}" type="datetimeFigureOut">
              <a:rPr lang="ru-RU" smtClean="0"/>
              <a:t>18.01.2017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C1E4E-5921-4E36-A362-EFAF23E00EA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5AE99-CE2A-45AA-961F-FA7CE6A5C868}" type="datetimeFigureOut">
              <a:rPr lang="ru-RU" smtClean="0"/>
              <a:t>18.01.2017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C1E4E-5921-4E36-A362-EFAF23E00EA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5AE99-CE2A-45AA-961F-FA7CE6A5C868}" type="datetimeFigureOut">
              <a:rPr lang="ru-RU" smtClean="0"/>
              <a:t>18.01.2017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C1E4E-5921-4E36-A362-EFAF23E00EA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35AE99-CE2A-45AA-961F-FA7CE6A5C868}" type="datetimeFigureOut">
              <a:rPr lang="ru-RU" smtClean="0"/>
              <a:t>18.01.2017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DC1E4E-5921-4E36-A362-EFAF23E00EA6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28605"/>
            <a:ext cx="7772400" cy="2286015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7030A0"/>
                </a:solidFill>
                <a:latin typeface="Comic Sans MS" pitchFamily="66" charset="0"/>
              </a:rPr>
              <a:t>Активные формы и методы работы на уроках музыки и во внеурочной деятельности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143248"/>
            <a:ext cx="6400800" cy="2286016"/>
          </a:xfrm>
        </p:spPr>
        <p:txBody>
          <a:bodyPr>
            <a:normAutofit fontScale="92500"/>
          </a:bodyPr>
          <a:lstStyle/>
          <a:p>
            <a:r>
              <a:rPr lang="ru-RU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</a:rPr>
              <a:t>« Музыкальное творчество детей –</a:t>
            </a:r>
          </a:p>
          <a:p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</a:rPr>
              <a:t> самый действенный способ их развития»</a:t>
            </a:r>
          </a:p>
          <a:p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</a:rPr>
              <a:t>Б. В. Асафьев</a:t>
            </a:r>
          </a:p>
          <a:p>
            <a:endParaRPr lang="ru-RU" dirty="0"/>
          </a:p>
        </p:txBody>
      </p:sp>
      <p:pic>
        <p:nvPicPr>
          <p:cNvPr id="5" name="Picture 2" descr="http://musicschool2.ucoz.ua/afisha/1397659826_music2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57950" y="4500570"/>
            <a:ext cx="1869743" cy="18573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57166"/>
            <a:ext cx="7772400" cy="4214842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Активные </a:t>
            </a:r>
            <a:r>
              <a:rPr lang="ru-RU" sz="24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методы и формы обеспечивают решение образовательных задач :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формирование положительной учебной мотивации;</a:t>
            </a:r>
            <a:br>
              <a:rPr lang="ru-RU" sz="2000" b="1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повышение познавательной активности учащихся;</a:t>
            </a:r>
            <a:br>
              <a:rPr lang="ru-RU" sz="2000" b="1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активное вовлечение обучающихся в образовательный процесс;</a:t>
            </a:r>
            <a:br>
              <a:rPr lang="ru-RU" sz="2000" b="1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развитие познавательных процессов - речи, памяти, мышления;</a:t>
            </a:r>
            <a:br>
              <a:rPr lang="ru-RU" sz="2000" b="1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эффективное усвоение большого объема учебной информации;</a:t>
            </a:r>
            <a:br>
              <a:rPr lang="ru-RU" sz="2000" b="1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развитие творческих способностей и нестандартности мышления;</a:t>
            </a:r>
            <a:br>
              <a:rPr lang="ru-RU" sz="2000" b="1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развитие коммуникативно-эмоциональной сферы личности обучающегося;</a:t>
            </a:r>
            <a:br>
              <a:rPr lang="ru-RU" sz="2000" b="1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раскрытие личностно-индивидуальных возможностей каждого учащегося и определение условий для их проявления и развития;</a:t>
            </a:r>
            <a:br>
              <a:rPr lang="ru-RU" sz="2000" b="1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000" b="1" dirty="0" err="1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развитие</a:t>
            </a:r>
            <a:r>
              <a:rPr lang="en-US" sz="2000" b="1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универсальных</a:t>
            </a:r>
            <a:r>
              <a:rPr lang="en-US" sz="2000" b="1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навыков</a:t>
            </a:r>
            <a:r>
              <a:rPr lang="en-US" sz="2000" b="1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/>
              <a:t/>
            </a:r>
            <a:br>
              <a:rPr lang="ru-RU" sz="2400" dirty="0"/>
            </a:br>
            <a:endParaRPr lang="ru-RU" sz="2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143248"/>
            <a:ext cx="6400800" cy="2214578"/>
          </a:xfrm>
        </p:spPr>
        <p:txBody>
          <a:bodyPr>
            <a:normAutofit/>
          </a:bodyPr>
          <a:lstStyle/>
          <a:p>
            <a:r>
              <a:rPr lang="ru-RU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endParaRPr lang="ru-RU" dirty="0"/>
          </a:p>
        </p:txBody>
      </p:sp>
      <p:pic>
        <p:nvPicPr>
          <p:cNvPr id="4" name="Picture 2" descr="http://musicschool2.ucoz.ua/afisha/1397659826_music2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5357826"/>
            <a:ext cx="1071570" cy="106448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Использование игровой деятельности </a:t>
            </a:r>
            <a:endParaRPr lang="ru-RU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28802"/>
            <a:ext cx="8229600" cy="4500594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ru-RU" b="1" u="sng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1.Творческие (ролевые) </a:t>
            </a:r>
            <a:r>
              <a:rPr lang="ru-RU" b="1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игры, в которых  все действия участников определяются порученной им ролью ( «игры-путешествия», </a:t>
            </a:r>
            <a:r>
              <a:rPr lang="ru-RU" b="1" dirty="0" err="1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музицирование</a:t>
            </a:r>
            <a:r>
              <a:rPr lang="ru-RU" b="1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на детских музыкальных инструментах и пр.);</a:t>
            </a:r>
          </a:p>
          <a:p>
            <a:pPr algn="just"/>
            <a:r>
              <a:rPr lang="ru-RU" b="1" u="sng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2.Игры – соревнования</a:t>
            </a:r>
            <a:r>
              <a:rPr lang="ru-RU" b="1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связанные с выявлением победителя (викторины, конкурсы и пр.); </a:t>
            </a:r>
          </a:p>
          <a:p>
            <a:pPr algn="just"/>
            <a:r>
              <a:rPr lang="ru-RU" b="1" u="sng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3.Игры – упражнения</a:t>
            </a:r>
            <a:r>
              <a:rPr lang="ru-RU" b="1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направленные на выполнение занимательных заданий (кроссворды, ребусы, шарады и т.п.); </a:t>
            </a:r>
          </a:p>
          <a:p>
            <a:pPr algn="just"/>
            <a:r>
              <a:rPr lang="ru-RU" b="1" u="sng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4.Игры с раздаточным материалом </a:t>
            </a:r>
            <a:r>
              <a:rPr lang="ru-RU" b="1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(музыкальное лото, домино и т.п.);</a:t>
            </a:r>
          </a:p>
          <a:p>
            <a:pPr algn="just"/>
            <a:r>
              <a:rPr lang="ru-RU" b="1" u="sng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5.Ролевые игры, связанные с имитацией возможной  жизненной ситуации </a:t>
            </a:r>
            <a:r>
              <a:rPr lang="ru-RU" b="1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(«Игра в гостей») </a:t>
            </a:r>
            <a:br>
              <a:rPr lang="ru-RU" b="1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pic>
        <p:nvPicPr>
          <p:cNvPr id="5" name="Picture 2" descr="http://musicschool2.ucoz.ua/afisha/1397659826_music2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15206" y="214290"/>
            <a:ext cx="1584023" cy="15735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Инструментальное </a:t>
            </a:r>
            <a:r>
              <a:rPr lang="ru-RU" sz="36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музицирование</a:t>
            </a:r>
            <a:r>
              <a:rPr lang="ru-RU" sz="36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14554"/>
            <a:ext cx="8229600" cy="3911609"/>
          </a:xfrm>
        </p:spPr>
        <p:txBody>
          <a:bodyPr>
            <a:normAutofit/>
          </a:bodyPr>
          <a:lstStyle/>
          <a:p>
            <a:pPr algn="just"/>
            <a:r>
              <a:rPr lang="ru-RU" sz="2400" b="1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Это творческий процесс восприятия музыки через игру на доступных ученикам инструментах. Являясь одним из видов музыкальной деятельности, инструментальное </a:t>
            </a:r>
            <a:r>
              <a:rPr lang="ru-RU" sz="2400" b="1" dirty="0" err="1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музицирование</a:t>
            </a:r>
            <a:r>
              <a:rPr lang="ru-RU" sz="2400" b="1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связано с вокально-хоровой деятельностью, импровизацией и слушанием музыки. Играя на музыкальных инструментах, дети не только глубже постигают образ, настроение, жанровые особенности,  ритм, темп и формы произведения, но и путем  игры  учатся передавать его.</a:t>
            </a:r>
          </a:p>
          <a:p>
            <a:endParaRPr lang="ru-RU" dirty="0"/>
          </a:p>
        </p:txBody>
      </p:sp>
      <p:pic>
        <p:nvPicPr>
          <p:cNvPr id="4098" name="Picture 2" descr="http://musicschool2.ucoz.ua/afisha/1397659826_music2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500042"/>
            <a:ext cx="1643042" cy="163218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Вокальное </a:t>
            </a:r>
            <a:r>
              <a:rPr lang="ru-RU" sz="36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музицирование</a:t>
            </a:r>
            <a:r>
              <a:rPr lang="ru-RU" sz="3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3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6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Метод </a:t>
            </a:r>
            <a:r>
              <a:rPr lang="ru-RU" b="1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сочинения сочиненного" В.О. Усачевой. Ученики придумывают мелодию к неизвестной им песне.</a:t>
            </a:r>
          </a:p>
          <a:p>
            <a:r>
              <a:rPr lang="ru-RU" b="1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Учитель пишет на отдельных листках строчки из стихотворений и раздает ребятам. Задача играющих - придумать мелодию для данных слов. Не обязательно специально придумывать рифму.</a:t>
            </a:r>
          </a:p>
          <a:p>
            <a:r>
              <a:rPr lang="ru-RU" b="1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Можно использовать известные детские стихотворения Агнии </a:t>
            </a:r>
            <a:r>
              <a:rPr lang="ru-RU" b="1" dirty="0" err="1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Барто</a:t>
            </a:r>
            <a:r>
              <a:rPr lang="ru-RU" b="1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например: «Уронили мишку на пол...» или «Наша         Таня громко      плачет...» и  сочинить мелодии.</a:t>
            </a:r>
          </a:p>
          <a:p>
            <a:r>
              <a:rPr lang="ru-RU" b="1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«Сами композиторы» или «</a:t>
            </a:r>
            <a:r>
              <a:rPr lang="ru-RU" b="1" dirty="0" err="1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Я-композитор</a:t>
            </a:r>
            <a:r>
              <a:rPr lang="ru-RU" b="1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».</a:t>
            </a:r>
          </a:p>
          <a:p>
            <a:endParaRPr lang="ru-RU" dirty="0"/>
          </a:p>
        </p:txBody>
      </p:sp>
      <p:pic>
        <p:nvPicPr>
          <p:cNvPr id="5" name="Picture 2" descr="http://musicschool2.ucoz.ua/afisha/1397659826_music2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768" y="4786322"/>
            <a:ext cx="1643042" cy="163218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Вокальные игры.</a:t>
            </a:r>
            <a:br>
              <a:rPr lang="ru-RU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2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3116"/>
            <a:ext cx="8229600" cy="3983047"/>
          </a:xfrm>
        </p:spPr>
        <p:txBody>
          <a:bodyPr>
            <a:normAutofit/>
          </a:bodyPr>
          <a:lstStyle/>
          <a:p>
            <a:pPr algn="just"/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Это </a:t>
            </a:r>
            <a:r>
              <a:rPr lang="ru-RU" sz="2400" b="1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различные упражнения, звукоподражание, речевые зарядки и </a:t>
            </a:r>
            <a:r>
              <a:rPr lang="ru-RU" sz="2400" b="1" dirty="0" err="1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ритмодекламации</a:t>
            </a:r>
            <a:r>
              <a:rPr lang="ru-RU" sz="2400" b="1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игры на развитие речевого и певческого дыхания, развивающие игры с голосом, интонационные игры и упражнения, игровой показ песни. А в среднем звене- это сочинение вокального подголоска, пение по «цепочке» , как бы  передавая «эстафету» другому человеку, вокальная импровизация.</a:t>
            </a:r>
          </a:p>
          <a:p>
            <a:endParaRPr lang="ru-RU" dirty="0"/>
          </a:p>
        </p:txBody>
      </p:sp>
      <p:pic>
        <p:nvPicPr>
          <p:cNvPr id="4" name="Picture 2" descr="http://musicschool2.ucoz.ua/afisha/1397659826_music2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500042"/>
            <a:ext cx="1643042" cy="163218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«Инсценировка»</a:t>
            </a:r>
            <a:r>
              <a:rPr lang="ru-RU" sz="3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6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Инсценировки  </a:t>
            </a:r>
            <a:r>
              <a:rPr lang="ru-RU" sz="2400" b="1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песен позволяют ученикам раскрепоститься, повышают самооценку, развивают творческий потенциал. Ребята очень любят выступать в роли артистов.</a:t>
            </a:r>
          </a:p>
          <a:p>
            <a:pPr algn="just"/>
            <a:r>
              <a:rPr lang="ru-RU" sz="2400" b="1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Прекрасные примеры для инсценировки - песни  Д.Б. </a:t>
            </a:r>
            <a:r>
              <a:rPr lang="ru-RU" sz="2400" b="1" dirty="0" err="1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Кабалевского</a:t>
            </a:r>
            <a:r>
              <a:rPr lang="ru-RU" sz="2400" b="1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«Любитель-рыболов», Т. </a:t>
            </a:r>
            <a:r>
              <a:rPr lang="ru-RU" sz="2400" b="1" dirty="0" err="1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Попатенко</a:t>
            </a:r>
            <a:r>
              <a:rPr lang="ru-RU" sz="2400" b="1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«Котенок и щенок», Л.. </a:t>
            </a:r>
            <a:r>
              <a:rPr lang="ru-RU" sz="2400" b="1" dirty="0" err="1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Книппер</a:t>
            </a:r>
            <a:r>
              <a:rPr lang="ru-RU" sz="2400" b="1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«Почему медведь зимой спит».</a:t>
            </a:r>
          </a:p>
          <a:p>
            <a:endParaRPr lang="ru-RU" dirty="0"/>
          </a:p>
        </p:txBody>
      </p:sp>
      <p:pic>
        <p:nvPicPr>
          <p:cNvPr id="5" name="Picture 2" descr="http://musicschool2.ucoz.ua/afisha/1397659826_music2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86578" y="4786322"/>
            <a:ext cx="1643042" cy="163218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Развивающие игры</a:t>
            </a:r>
            <a:endParaRPr lang="ru-RU" sz="40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000240"/>
            <a:ext cx="8229600" cy="4125923"/>
          </a:xfrm>
        </p:spPr>
        <p:txBody>
          <a:bodyPr>
            <a:normAutofit fontScale="40000" lnSpcReduction="20000"/>
          </a:bodyPr>
          <a:lstStyle/>
          <a:p>
            <a:r>
              <a:rPr lang="ru-RU" sz="5000" b="1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Игры-имитации.</a:t>
            </a:r>
            <a:endParaRPr lang="ru-RU" sz="5000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5000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"Музыкальный  инструмент",</a:t>
            </a:r>
          </a:p>
          <a:p>
            <a:r>
              <a:rPr lang="ru-RU" sz="5000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"</a:t>
            </a:r>
            <a:r>
              <a:rPr lang="ru-RU" sz="5000" dirty="0" err="1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Звучит-не</a:t>
            </a:r>
            <a:r>
              <a:rPr lang="ru-RU" sz="5000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звучит",</a:t>
            </a:r>
          </a:p>
          <a:p>
            <a:r>
              <a:rPr lang="ru-RU" sz="5000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"Изобрази звук".</a:t>
            </a:r>
          </a:p>
          <a:p>
            <a:r>
              <a:rPr lang="ru-RU" sz="5000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Музыкальная пантомима.  "Море", Любимый инструмент", "Оркестр"</a:t>
            </a:r>
          </a:p>
          <a:p>
            <a:r>
              <a:rPr lang="ru-RU" sz="50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Игры </a:t>
            </a:r>
            <a:r>
              <a:rPr lang="ru-RU" sz="5000" b="1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для развития ритмического слуха</a:t>
            </a:r>
            <a:r>
              <a:rPr lang="ru-RU" sz="5000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ru-RU" sz="5000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- «Ритмическое эхо»</a:t>
            </a:r>
          </a:p>
          <a:p>
            <a:r>
              <a:rPr lang="ru-RU" sz="5000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- «Определи по ритму»</a:t>
            </a:r>
          </a:p>
          <a:p>
            <a:r>
              <a:rPr lang="ru-RU" sz="5000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- «Вспомни мелодию»</a:t>
            </a:r>
          </a:p>
          <a:p>
            <a:r>
              <a:rPr lang="ru-RU" sz="5000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- «Узнай и спой».</a:t>
            </a:r>
          </a:p>
          <a:p>
            <a:r>
              <a:rPr lang="ru-RU" sz="5000" b="1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Игры для развития динамического слуха:</a:t>
            </a:r>
            <a:endParaRPr lang="ru-RU" sz="5000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5000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- «Эхо» - «Громко - тихо»</a:t>
            </a:r>
          </a:p>
          <a:p>
            <a:r>
              <a:rPr lang="ru-RU" sz="5000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- «Громкая и тихая музыка»</a:t>
            </a:r>
          </a:p>
          <a:p>
            <a:endParaRPr lang="ru-RU" dirty="0"/>
          </a:p>
        </p:txBody>
      </p:sp>
      <p:pic>
        <p:nvPicPr>
          <p:cNvPr id="4" name="Picture 2" descr="http://musicschool2.ucoz.ua/afisha/1397659826_music2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500042"/>
            <a:ext cx="1357289" cy="13483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28802"/>
            <a:ext cx="8229600" cy="4000527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sz="2600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Активные формы и методы работы формируют творческую активность учащихся в учебной и во внеурочной деятельности, способствуют активизации познавательной деятельности учащихся на уроках музыки, самостоятельному осмыслению музыкального материала.  Уроки с использованием активных форм и методов позволяют учителю по-новому увидеть некоторых учащихся, заметить их индивидуальные особенности. Эффективность урока возрастает. </a:t>
            </a:r>
          </a:p>
          <a:p>
            <a:endParaRPr lang="ru-RU" dirty="0"/>
          </a:p>
        </p:txBody>
      </p:sp>
      <p:pic>
        <p:nvPicPr>
          <p:cNvPr id="20482" name="Picture 2" descr="http://playcast.ru/uploads/2013/09/17/6106122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348" y="0"/>
            <a:ext cx="1219200" cy="1905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446</Words>
  <Application>Microsoft Office PowerPoint</Application>
  <PresentationFormat>Экран (4:3)</PresentationFormat>
  <Paragraphs>39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Активные формы и методы работы на уроках музыки и во внеурочной деятельности </vt:lpstr>
      <vt:lpstr>     Активные методы и формы обеспечивают решение образовательных задач : формирование положительной учебной мотивации; повышение познавательной активности учащихся; активное вовлечение обучающихся в образовательный процесс; развитие познавательных процессов - речи, памяти, мышления; эффективное усвоение большого объема учебной информации; развитие творческих способностей и нестандартности мышления; развитие коммуникативно-эмоциональной сферы личности обучающегося; раскрытие личностно-индивидуальных возможностей каждого учащегося и определение условий для их проявления и развития; развитие универсальных навыков.  </vt:lpstr>
      <vt:lpstr>Использование игровой деятельности </vt:lpstr>
      <vt:lpstr>Инструментальное музицирование. </vt:lpstr>
      <vt:lpstr>Вокальное музицирование. </vt:lpstr>
      <vt:lpstr>Вокальные игры. </vt:lpstr>
      <vt:lpstr>«Инсценировка» </vt:lpstr>
      <vt:lpstr>Развивающие игры</vt:lpstr>
      <vt:lpstr>Слайд 9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Активные формы и методы работы на уроках музыки и во внеурочной деятельности </dc:title>
  <dc:creator>Владелец</dc:creator>
  <cp:lastModifiedBy>Владелец</cp:lastModifiedBy>
  <cp:revision>4</cp:revision>
  <dcterms:created xsi:type="dcterms:W3CDTF">2017-01-18T06:15:12Z</dcterms:created>
  <dcterms:modified xsi:type="dcterms:W3CDTF">2017-01-18T06:52:26Z</dcterms:modified>
</cp:coreProperties>
</file>