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8"/>
  </p:notesMasterIdLst>
  <p:sldIdLst>
    <p:sldId id="257" r:id="rId2"/>
    <p:sldId id="315" r:id="rId3"/>
    <p:sldId id="300" r:id="rId4"/>
    <p:sldId id="303" r:id="rId5"/>
    <p:sldId id="274" r:id="rId6"/>
    <p:sldId id="316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CAD8D-E61D-430F-B63B-F73F09F83658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3C994CD-7016-485B-B803-BEEEB6F0CF09}">
      <dgm:prSet custT="1"/>
      <dgm:spPr>
        <a:gradFill rotWithShape="0">
          <a:gsLst>
            <a:gs pos="28000">
              <a:schemeClr val="accent5">
                <a:lumMod val="20000"/>
                <a:lumOff val="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</a:gradFill>
      </dgm:spPr>
      <dgm:t>
        <a:bodyPr/>
        <a:lstStyle/>
        <a:p>
          <a:pPr rtl="0"/>
          <a:r>
            <a:rPr lang="kk-KZ" sz="1600" b="1" dirty="0" smtClean="0">
              <a:latin typeface="Times New Roman" pitchFamily="18" charset="0"/>
              <a:cs typeface="Times New Roman" pitchFamily="18" charset="0"/>
            </a:rPr>
            <a:t>Тақырып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kk-KZ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«Жалпыадамзаттық құндылықтар –</a:t>
          </a:r>
          <a:endParaRPr lang="ru-RU" sz="1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kk-KZ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отбасы тәрбиесінің негізі»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5CCDBC-2DFF-4ED3-874F-32A5198CE037}" type="parTrans" cxnId="{9CE53A06-8F59-4C4A-B4D1-2C81C8881177}">
      <dgm:prSet/>
      <dgm:spPr/>
      <dgm:t>
        <a:bodyPr/>
        <a:lstStyle/>
        <a:p>
          <a:endParaRPr lang="ru-RU" sz="1600">
            <a:solidFill>
              <a:srgbClr val="663300"/>
            </a:solidFill>
          </a:endParaRPr>
        </a:p>
      </dgm:t>
    </dgm:pt>
    <dgm:pt modelId="{4DCA5AE7-9537-4806-A535-618E59541B8D}" type="sibTrans" cxnId="{9CE53A06-8F59-4C4A-B4D1-2C81C8881177}">
      <dgm:prSet/>
      <dgm:spPr/>
      <dgm:t>
        <a:bodyPr/>
        <a:lstStyle/>
        <a:p>
          <a:endParaRPr lang="ru-RU" sz="1600">
            <a:solidFill>
              <a:srgbClr val="663300"/>
            </a:solidFill>
          </a:endParaRPr>
        </a:p>
      </dgm:t>
    </dgm:pt>
    <dgm:pt modelId="{64702837-2F8D-4A4D-B9E3-F9A89B2EF0EE}">
      <dgm:prSet custT="1"/>
      <dgm:spPr>
        <a:gradFill rotWithShape="0">
          <a:gsLst>
            <a:gs pos="28000">
              <a:schemeClr val="accent5">
                <a:lumMod val="20000"/>
                <a:lumOff val="80000"/>
              </a:schemeClr>
            </a:gs>
            <a:gs pos="100000">
              <a:schemeClr val="accent4">
                <a:hueOff val="-3545083"/>
                <a:satOff val="19905"/>
                <a:lumOff val="-924"/>
                <a:alphaOff val="0"/>
                <a:tint val="40000"/>
                <a:satMod val="100000"/>
                <a:lumMod val="78000"/>
              </a:schemeClr>
            </a:gs>
          </a:gsLst>
        </a:gradFill>
      </dgm:spPr>
      <dgm:t>
        <a:bodyPr/>
        <a:lstStyle/>
        <a:p>
          <a:pPr rtl="0"/>
          <a:r>
            <a:rPr lang="ru-RU" sz="1400" b="1" dirty="0" err="1" smtClean="0">
              <a:latin typeface="Times New Roman" pitchFamily="18" charset="0"/>
              <a:cs typeface="Times New Roman" pitchFamily="18" charset="0"/>
            </a:rPr>
            <a:t>Семинардың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dirty="0" err="1" smtClean="0">
              <a:latin typeface="Times New Roman" pitchFamily="18" charset="0"/>
              <a:cs typeface="Times New Roman" pitchFamily="18" charset="0"/>
            </a:rPr>
            <a:t>мақсаты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: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kk-KZ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Ата-аналарға отбасы тәрбиесінің негізі  ретіндегі жалпыадамзаттық құндылықтарды  ұғындыра отырып, баламен қарым-қатынастың оңтайлы жолдарын анықтауға педагогика-психологиялық көмек беру.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52DDF022-BCCC-430F-A4AA-8C52B3A59FD7}" type="parTrans" cxnId="{EB741683-B1EC-4E1A-BF37-A157A9F45160}">
      <dgm:prSet/>
      <dgm:spPr/>
      <dgm:t>
        <a:bodyPr/>
        <a:lstStyle/>
        <a:p>
          <a:endParaRPr lang="ru-RU" sz="1600">
            <a:solidFill>
              <a:srgbClr val="663300"/>
            </a:solidFill>
          </a:endParaRPr>
        </a:p>
      </dgm:t>
    </dgm:pt>
    <dgm:pt modelId="{AEC7485E-2C2A-418A-B10A-D25899572A91}" type="sibTrans" cxnId="{EB741683-B1EC-4E1A-BF37-A157A9F45160}">
      <dgm:prSet/>
      <dgm:spPr/>
      <dgm:t>
        <a:bodyPr/>
        <a:lstStyle/>
        <a:p>
          <a:endParaRPr lang="ru-RU" sz="1600">
            <a:solidFill>
              <a:srgbClr val="663300"/>
            </a:solidFill>
          </a:endParaRPr>
        </a:p>
      </dgm:t>
    </dgm:pt>
    <dgm:pt modelId="{7FD42D49-2A14-4D1D-9C38-B5B10C7E0F2E}">
      <dgm:prSet custT="1"/>
      <dgm:spPr>
        <a:gradFill rotWithShape="0">
          <a:gsLst>
            <a:gs pos="0">
              <a:schemeClr val="accent5">
                <a:lumMod val="40000"/>
                <a:lumOff val="60000"/>
              </a:schemeClr>
            </a:gs>
            <a:gs pos="4000">
              <a:schemeClr val="accent4">
                <a:hueOff val="5940396"/>
                <a:satOff val="-27410"/>
                <a:lumOff val="10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940396"/>
                <a:satOff val="-27410"/>
                <a:lumOff val="1009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pPr rtl="0"/>
          <a:r>
            <a:rPr lang="ru-RU" sz="1600" b="1" dirty="0" err="1" smtClean="0">
              <a:latin typeface="Times New Roman" pitchFamily="18" charset="0"/>
              <a:cs typeface="Times New Roman" pitchFamily="18" charset="0"/>
            </a:rPr>
            <a:t>Міндеттері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: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2CB9EEA-023E-4C23-BF44-A25261DB8956}" type="parTrans" cxnId="{064773C9-31BC-4A78-B997-EE586F845357}">
      <dgm:prSet/>
      <dgm:spPr/>
      <dgm:t>
        <a:bodyPr/>
        <a:lstStyle/>
        <a:p>
          <a:endParaRPr lang="ru-RU" sz="1600">
            <a:solidFill>
              <a:srgbClr val="663300"/>
            </a:solidFill>
          </a:endParaRPr>
        </a:p>
      </dgm:t>
    </dgm:pt>
    <dgm:pt modelId="{B2CCB502-6B14-4E57-AE61-7C1ED176C5F2}" type="sibTrans" cxnId="{064773C9-31BC-4A78-B997-EE586F845357}">
      <dgm:prSet/>
      <dgm:spPr/>
      <dgm:t>
        <a:bodyPr/>
        <a:lstStyle/>
        <a:p>
          <a:endParaRPr lang="ru-RU" sz="1600">
            <a:solidFill>
              <a:srgbClr val="663300"/>
            </a:solidFill>
          </a:endParaRPr>
        </a:p>
      </dgm:t>
    </dgm:pt>
    <dgm:pt modelId="{A694760B-DD05-46ED-B25D-8204D6CBC094}">
      <dgm:prSet custT="1"/>
      <dgm:spPr>
        <a:gradFill rotWithShape="0">
          <a:gsLst>
            <a:gs pos="0">
              <a:schemeClr val="accent5">
                <a:lumMod val="40000"/>
                <a:lumOff val="60000"/>
              </a:schemeClr>
            </a:gs>
            <a:gs pos="50000">
              <a:schemeClr val="accent4">
                <a:hueOff val="7425495"/>
                <a:satOff val="-34263"/>
                <a:lumOff val="12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425495"/>
                <a:satOff val="-34263"/>
                <a:lumOff val="1261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pPr rtl="0"/>
          <a:r>
            <a:rPr lang="kk-KZ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Білімдік:</a:t>
          </a:r>
          <a:r>
            <a:rPr lang="kk-KZ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Ата-аналарға отбасында балаға әрдайым құндылықтар жүйесіне тәрбие беру, ата-ана құзіреттілігі туралы түсінік беру.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BE89974C-D410-47BF-BE43-2D1634B2940E}" type="parTrans" cxnId="{662EA55D-2F76-41C5-8B69-27EDE3B3F3C5}">
      <dgm:prSet/>
      <dgm:spPr/>
      <dgm:t>
        <a:bodyPr/>
        <a:lstStyle/>
        <a:p>
          <a:endParaRPr lang="ru-RU" sz="1600">
            <a:solidFill>
              <a:srgbClr val="663300"/>
            </a:solidFill>
          </a:endParaRPr>
        </a:p>
      </dgm:t>
    </dgm:pt>
    <dgm:pt modelId="{C6E7DCB5-9469-4A6A-99AD-20D2F39CEF82}" type="sibTrans" cxnId="{662EA55D-2F76-41C5-8B69-27EDE3B3F3C5}">
      <dgm:prSet/>
      <dgm:spPr/>
      <dgm:t>
        <a:bodyPr/>
        <a:lstStyle/>
        <a:p>
          <a:endParaRPr lang="ru-RU" sz="1600">
            <a:solidFill>
              <a:srgbClr val="663300"/>
            </a:solidFill>
          </a:endParaRPr>
        </a:p>
      </dgm:t>
    </dgm:pt>
    <dgm:pt modelId="{1A5763CA-522E-4CC4-8610-2BAD7EA4C86C}">
      <dgm:prSet custT="1"/>
      <dgm:spPr>
        <a:gradFill rotWithShape="0">
          <a:gsLst>
            <a:gs pos="28000">
              <a:schemeClr val="accent5">
                <a:lumMod val="20000"/>
                <a:lumOff val="80000"/>
              </a:schemeClr>
            </a:gs>
            <a:gs pos="100000">
              <a:schemeClr val="accent4">
                <a:hueOff val="-7090166"/>
                <a:satOff val="39810"/>
                <a:lumOff val="-1848"/>
                <a:alphaOff val="0"/>
                <a:tint val="40000"/>
                <a:satMod val="100000"/>
                <a:lumMod val="78000"/>
              </a:schemeClr>
            </a:gs>
          </a:gsLst>
        </a:gradFill>
      </dgm:spPr>
      <dgm:t>
        <a:bodyPr/>
        <a:lstStyle/>
        <a:p>
          <a:r>
            <a:rPr lang="kk-KZ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Дамытушылық:</a:t>
          </a:r>
          <a:r>
            <a:rPr lang="kk-KZ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Ата-ана сезімін қалыптастыру, отбасының басқа мүшелерінің, ең алдымен баланың сезімдерін түсінуді үйренуге, ана мен әкенің балаларды тәрбиелеуіне бағыт беру. 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B35881B-0562-4367-A758-2379AC275390}" type="parTrans" cxnId="{45C56C08-D4AC-441A-8C2A-81C058F77770}">
      <dgm:prSet/>
      <dgm:spPr/>
      <dgm:t>
        <a:bodyPr/>
        <a:lstStyle/>
        <a:p>
          <a:endParaRPr lang="ru-RU" sz="2000"/>
        </a:p>
      </dgm:t>
    </dgm:pt>
    <dgm:pt modelId="{08595348-3529-4473-A6EF-6767AF5DC8B0}" type="sibTrans" cxnId="{45C56C08-D4AC-441A-8C2A-81C058F77770}">
      <dgm:prSet/>
      <dgm:spPr/>
      <dgm:t>
        <a:bodyPr/>
        <a:lstStyle/>
        <a:p>
          <a:endParaRPr lang="ru-RU" sz="2000"/>
        </a:p>
      </dgm:t>
    </dgm:pt>
    <dgm:pt modelId="{38B3CAB5-F131-466E-9EA2-63C2C1CA2D29}">
      <dgm:prSet custT="1"/>
      <dgm:spPr>
        <a:gradFill rotWithShape="0">
          <a:gsLst>
            <a:gs pos="28000">
              <a:schemeClr val="accent5">
                <a:lumMod val="20000"/>
                <a:lumOff val="80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tint val="40000"/>
                <a:satMod val="100000"/>
                <a:lumMod val="78000"/>
              </a:schemeClr>
            </a:gs>
          </a:gsLst>
        </a:gradFill>
      </dgm:spPr>
      <dgm:t>
        <a:bodyPr/>
        <a:lstStyle/>
        <a:p>
          <a:r>
            <a:rPr lang="kk-KZ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Тәрбиелік:</a:t>
          </a:r>
          <a:r>
            <a:rPr lang="kk-KZ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Құндылықтар жүйесіне сүйене отырып ата-аналарды өз баласымен қарым-қатынас жасауға, оның проблемаларының деңгейін дұрыс бағалауға және баламен қарым-қатынастың оңтайлы жолдарын анықтауға көмектесу. 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D36D5A1-CFD6-4487-ACAA-5A52FECCB952}" type="parTrans" cxnId="{05AC9FFC-D524-42C2-A748-603E92FE4EBB}">
      <dgm:prSet/>
      <dgm:spPr/>
      <dgm:t>
        <a:bodyPr/>
        <a:lstStyle/>
        <a:p>
          <a:endParaRPr lang="ru-RU" sz="2000"/>
        </a:p>
      </dgm:t>
    </dgm:pt>
    <dgm:pt modelId="{B289F6C2-CE35-4793-B80D-1BFB635B3D74}" type="sibTrans" cxnId="{05AC9FFC-D524-42C2-A748-603E92FE4EBB}">
      <dgm:prSet/>
      <dgm:spPr/>
      <dgm:t>
        <a:bodyPr/>
        <a:lstStyle/>
        <a:p>
          <a:endParaRPr lang="ru-RU" sz="2000"/>
        </a:p>
      </dgm:t>
    </dgm:pt>
    <dgm:pt modelId="{2F98B8E0-08D7-43B2-B827-28A1B68A206C}" type="pres">
      <dgm:prSet presAssocID="{022CAD8D-E61D-430F-B63B-F73F09F836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B398C9-27FC-464F-943B-1691620F1BFB}" type="pres">
      <dgm:prSet presAssocID="{D3C994CD-7016-485B-B803-BEEEB6F0CF09}" presName="parentText" presStyleLbl="node1" presStyleIdx="0" presStyleCnt="6" custScaleX="114778" custScaleY="97116" custLinFactNeighborX="29767" custLinFactNeighborY="-18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D1D5A1-CA85-4DF8-9280-5B4D0152E605}" type="pres">
      <dgm:prSet presAssocID="{4DCA5AE7-9537-4806-A535-618E59541B8D}" presName="spacer" presStyleCnt="0"/>
      <dgm:spPr/>
      <dgm:t>
        <a:bodyPr/>
        <a:lstStyle/>
        <a:p>
          <a:endParaRPr lang="ru-RU"/>
        </a:p>
      </dgm:t>
    </dgm:pt>
    <dgm:pt modelId="{EAD21AEA-562C-465F-8C18-E54DC2889E61}" type="pres">
      <dgm:prSet presAssocID="{64702837-2F8D-4A4D-B9E3-F9A89B2EF0EE}" presName="parentText" presStyleLbl="node1" presStyleIdx="1" presStyleCnt="6" custScaleX="87542" custScaleY="1601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856095-C449-4869-98B2-AF040978D445}" type="pres">
      <dgm:prSet presAssocID="{AEC7485E-2C2A-418A-B10A-D25899572A91}" presName="spacer" presStyleCnt="0"/>
      <dgm:spPr/>
      <dgm:t>
        <a:bodyPr/>
        <a:lstStyle/>
        <a:p>
          <a:endParaRPr lang="ru-RU"/>
        </a:p>
      </dgm:t>
    </dgm:pt>
    <dgm:pt modelId="{98A8F58A-727A-41F6-ADC8-4ADF927EEBD7}" type="pres">
      <dgm:prSet presAssocID="{7FD42D49-2A14-4D1D-9C38-B5B10C7E0F2E}" presName="parentText" presStyleLbl="node1" presStyleIdx="2" presStyleCnt="6" custScaleX="87542" custScaleY="231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29C94-4AE4-4655-AA66-D7C62CBB1385}" type="pres">
      <dgm:prSet presAssocID="{B2CCB502-6B14-4E57-AE61-7C1ED176C5F2}" presName="spacer" presStyleCnt="0"/>
      <dgm:spPr/>
      <dgm:t>
        <a:bodyPr/>
        <a:lstStyle/>
        <a:p>
          <a:endParaRPr lang="ru-RU"/>
        </a:p>
      </dgm:t>
    </dgm:pt>
    <dgm:pt modelId="{B8A17FB2-171F-4835-B34A-9135E56C2206}" type="pres">
      <dgm:prSet presAssocID="{A694760B-DD05-46ED-B25D-8204D6CBC094}" presName="parentText" presStyleLbl="node1" presStyleIdx="3" presStyleCnt="6" custScaleX="87125" custScaleY="950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895B83-448E-46DF-B794-0DBB2138A94D}" type="pres">
      <dgm:prSet presAssocID="{C6E7DCB5-9469-4A6A-99AD-20D2F39CEF82}" presName="spacer" presStyleCnt="0"/>
      <dgm:spPr/>
      <dgm:t>
        <a:bodyPr/>
        <a:lstStyle/>
        <a:p>
          <a:endParaRPr lang="ru-RU"/>
        </a:p>
      </dgm:t>
    </dgm:pt>
    <dgm:pt modelId="{913C9E7D-DB67-454F-BDA5-E74B97067EEB}" type="pres">
      <dgm:prSet presAssocID="{1A5763CA-522E-4CC4-8610-2BAD7EA4C86C}" presName="parentText" presStyleLbl="node1" presStyleIdx="4" presStyleCnt="6" custScaleX="87125" custScaleY="1256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8DF631-7105-403E-9081-3EB84F46059C}" type="pres">
      <dgm:prSet presAssocID="{08595348-3529-4473-A6EF-6767AF5DC8B0}" presName="spacer" presStyleCnt="0"/>
      <dgm:spPr/>
    </dgm:pt>
    <dgm:pt modelId="{BEAF9D15-7F06-4CE4-B373-A3EFA2851C24}" type="pres">
      <dgm:prSet presAssocID="{38B3CAB5-F131-466E-9EA2-63C2C1CA2D29}" presName="parentText" presStyleLbl="node1" presStyleIdx="5" presStyleCnt="6" custScaleX="87125" custScaleY="1476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164829-09E3-4A2C-B722-707CF737FF28}" type="presOf" srcId="{1A5763CA-522E-4CC4-8610-2BAD7EA4C86C}" destId="{913C9E7D-DB67-454F-BDA5-E74B97067EEB}" srcOrd="0" destOrd="0" presId="urn:microsoft.com/office/officeart/2005/8/layout/vList2"/>
    <dgm:cxn modelId="{EB741683-B1EC-4E1A-BF37-A157A9F45160}" srcId="{022CAD8D-E61D-430F-B63B-F73F09F83658}" destId="{64702837-2F8D-4A4D-B9E3-F9A89B2EF0EE}" srcOrd="1" destOrd="0" parTransId="{52DDF022-BCCC-430F-A4AA-8C52B3A59FD7}" sibTransId="{AEC7485E-2C2A-418A-B10A-D25899572A91}"/>
    <dgm:cxn modelId="{6B685610-A9F7-4D9A-9A9D-247660C144D6}" type="presOf" srcId="{64702837-2F8D-4A4D-B9E3-F9A89B2EF0EE}" destId="{EAD21AEA-562C-465F-8C18-E54DC2889E61}" srcOrd="0" destOrd="0" presId="urn:microsoft.com/office/officeart/2005/8/layout/vList2"/>
    <dgm:cxn modelId="{BB7E92B3-1439-4975-875B-E1F008585915}" type="presOf" srcId="{A694760B-DD05-46ED-B25D-8204D6CBC094}" destId="{B8A17FB2-171F-4835-B34A-9135E56C2206}" srcOrd="0" destOrd="0" presId="urn:microsoft.com/office/officeart/2005/8/layout/vList2"/>
    <dgm:cxn modelId="{290EA99B-DFFA-48D7-B74B-61C8A141F4BB}" type="presOf" srcId="{D3C994CD-7016-485B-B803-BEEEB6F0CF09}" destId="{7CB398C9-27FC-464F-943B-1691620F1BFB}" srcOrd="0" destOrd="0" presId="urn:microsoft.com/office/officeart/2005/8/layout/vList2"/>
    <dgm:cxn modelId="{0F57F7F2-E78A-4546-856A-7E3808A3FA4B}" type="presOf" srcId="{022CAD8D-E61D-430F-B63B-F73F09F83658}" destId="{2F98B8E0-08D7-43B2-B827-28A1B68A206C}" srcOrd="0" destOrd="0" presId="urn:microsoft.com/office/officeart/2005/8/layout/vList2"/>
    <dgm:cxn modelId="{05AC9FFC-D524-42C2-A748-603E92FE4EBB}" srcId="{022CAD8D-E61D-430F-B63B-F73F09F83658}" destId="{38B3CAB5-F131-466E-9EA2-63C2C1CA2D29}" srcOrd="5" destOrd="0" parTransId="{DD36D5A1-CFD6-4487-ACAA-5A52FECCB952}" sibTransId="{B289F6C2-CE35-4793-B80D-1BFB635B3D74}"/>
    <dgm:cxn modelId="{45C56C08-D4AC-441A-8C2A-81C058F77770}" srcId="{022CAD8D-E61D-430F-B63B-F73F09F83658}" destId="{1A5763CA-522E-4CC4-8610-2BAD7EA4C86C}" srcOrd="4" destOrd="0" parTransId="{CB35881B-0562-4367-A758-2379AC275390}" sibTransId="{08595348-3529-4473-A6EF-6767AF5DC8B0}"/>
    <dgm:cxn modelId="{1968B357-DBDC-4519-9439-4F13016DBC7C}" type="presOf" srcId="{38B3CAB5-F131-466E-9EA2-63C2C1CA2D29}" destId="{BEAF9D15-7F06-4CE4-B373-A3EFA2851C24}" srcOrd="0" destOrd="0" presId="urn:microsoft.com/office/officeart/2005/8/layout/vList2"/>
    <dgm:cxn modelId="{9CE53A06-8F59-4C4A-B4D1-2C81C8881177}" srcId="{022CAD8D-E61D-430F-B63B-F73F09F83658}" destId="{D3C994CD-7016-485B-B803-BEEEB6F0CF09}" srcOrd="0" destOrd="0" parTransId="{385CCDBC-2DFF-4ED3-874F-32A5198CE037}" sibTransId="{4DCA5AE7-9537-4806-A535-618E59541B8D}"/>
    <dgm:cxn modelId="{662EA55D-2F76-41C5-8B69-27EDE3B3F3C5}" srcId="{022CAD8D-E61D-430F-B63B-F73F09F83658}" destId="{A694760B-DD05-46ED-B25D-8204D6CBC094}" srcOrd="3" destOrd="0" parTransId="{BE89974C-D410-47BF-BE43-2D1634B2940E}" sibTransId="{C6E7DCB5-9469-4A6A-99AD-20D2F39CEF82}"/>
    <dgm:cxn modelId="{C967C29D-82A8-4FFC-B6F1-0A31B76544BC}" type="presOf" srcId="{7FD42D49-2A14-4D1D-9C38-B5B10C7E0F2E}" destId="{98A8F58A-727A-41F6-ADC8-4ADF927EEBD7}" srcOrd="0" destOrd="0" presId="urn:microsoft.com/office/officeart/2005/8/layout/vList2"/>
    <dgm:cxn modelId="{064773C9-31BC-4A78-B997-EE586F845357}" srcId="{022CAD8D-E61D-430F-B63B-F73F09F83658}" destId="{7FD42D49-2A14-4D1D-9C38-B5B10C7E0F2E}" srcOrd="2" destOrd="0" parTransId="{12CB9EEA-023E-4C23-BF44-A25261DB8956}" sibTransId="{B2CCB502-6B14-4E57-AE61-7C1ED176C5F2}"/>
    <dgm:cxn modelId="{E15C3917-96BA-433A-9A85-928991A47B6F}" type="presParOf" srcId="{2F98B8E0-08D7-43B2-B827-28A1B68A206C}" destId="{7CB398C9-27FC-464F-943B-1691620F1BFB}" srcOrd="0" destOrd="0" presId="urn:microsoft.com/office/officeart/2005/8/layout/vList2"/>
    <dgm:cxn modelId="{5D20C6C4-553E-45B3-91D9-43AD80887D94}" type="presParOf" srcId="{2F98B8E0-08D7-43B2-B827-28A1B68A206C}" destId="{11D1D5A1-CA85-4DF8-9280-5B4D0152E605}" srcOrd="1" destOrd="0" presId="urn:microsoft.com/office/officeart/2005/8/layout/vList2"/>
    <dgm:cxn modelId="{B477AEFB-6042-4715-AACB-DFC1F51EAEEF}" type="presParOf" srcId="{2F98B8E0-08D7-43B2-B827-28A1B68A206C}" destId="{EAD21AEA-562C-465F-8C18-E54DC2889E61}" srcOrd="2" destOrd="0" presId="urn:microsoft.com/office/officeart/2005/8/layout/vList2"/>
    <dgm:cxn modelId="{271AD512-182F-4FB9-B6BF-7FE8C835E77A}" type="presParOf" srcId="{2F98B8E0-08D7-43B2-B827-28A1B68A206C}" destId="{95856095-C449-4869-98B2-AF040978D445}" srcOrd="3" destOrd="0" presId="urn:microsoft.com/office/officeart/2005/8/layout/vList2"/>
    <dgm:cxn modelId="{697B0C44-2482-49EF-8B82-7E668F25C3BD}" type="presParOf" srcId="{2F98B8E0-08D7-43B2-B827-28A1B68A206C}" destId="{98A8F58A-727A-41F6-ADC8-4ADF927EEBD7}" srcOrd="4" destOrd="0" presId="urn:microsoft.com/office/officeart/2005/8/layout/vList2"/>
    <dgm:cxn modelId="{3111959C-63F8-4009-BEFC-258A0FBD7D5F}" type="presParOf" srcId="{2F98B8E0-08D7-43B2-B827-28A1B68A206C}" destId="{8B329C94-4AE4-4655-AA66-D7C62CBB1385}" srcOrd="5" destOrd="0" presId="urn:microsoft.com/office/officeart/2005/8/layout/vList2"/>
    <dgm:cxn modelId="{9BD6121C-DA5A-4AED-8547-1D8D3F8FD016}" type="presParOf" srcId="{2F98B8E0-08D7-43B2-B827-28A1B68A206C}" destId="{B8A17FB2-171F-4835-B34A-9135E56C2206}" srcOrd="6" destOrd="0" presId="urn:microsoft.com/office/officeart/2005/8/layout/vList2"/>
    <dgm:cxn modelId="{E72CE62A-FD7A-4404-A8FF-8E55F194EB57}" type="presParOf" srcId="{2F98B8E0-08D7-43B2-B827-28A1B68A206C}" destId="{9D895B83-448E-46DF-B794-0DBB2138A94D}" srcOrd="7" destOrd="0" presId="urn:microsoft.com/office/officeart/2005/8/layout/vList2"/>
    <dgm:cxn modelId="{5F1FEA2B-6302-44ED-B16E-1FD1968CE045}" type="presParOf" srcId="{2F98B8E0-08D7-43B2-B827-28A1B68A206C}" destId="{913C9E7D-DB67-454F-BDA5-E74B97067EEB}" srcOrd="8" destOrd="0" presId="urn:microsoft.com/office/officeart/2005/8/layout/vList2"/>
    <dgm:cxn modelId="{680863F3-B2AE-4221-8DB8-976F83288251}" type="presParOf" srcId="{2F98B8E0-08D7-43B2-B827-28A1B68A206C}" destId="{BA8DF631-7105-403E-9081-3EB84F46059C}" srcOrd="9" destOrd="0" presId="urn:microsoft.com/office/officeart/2005/8/layout/vList2"/>
    <dgm:cxn modelId="{172C9BEA-0821-41E9-A3C9-08A25A546C88}" type="presParOf" srcId="{2F98B8E0-08D7-43B2-B827-28A1B68A206C}" destId="{BEAF9D15-7F06-4CE4-B373-A3EFA2851C2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398C9-27FC-464F-943B-1691620F1BFB}">
      <dsp:nvSpPr>
        <dsp:cNvPr id="0" name=""/>
        <dsp:cNvSpPr/>
      </dsp:nvSpPr>
      <dsp:spPr>
        <a:xfrm>
          <a:off x="0" y="1555"/>
          <a:ext cx="2699791" cy="1022557"/>
        </a:xfrm>
        <a:prstGeom prst="roundRect">
          <a:avLst/>
        </a:prstGeom>
        <a:gradFill rotWithShape="0">
          <a:gsLst>
            <a:gs pos="28000">
              <a:schemeClr val="accent5">
                <a:lumMod val="20000"/>
                <a:lumOff val="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600" b="1" kern="1200" dirty="0" smtClean="0">
              <a:latin typeface="Times New Roman" pitchFamily="18" charset="0"/>
              <a:cs typeface="Times New Roman" pitchFamily="18" charset="0"/>
            </a:rPr>
            <a:t>Тақырып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kk-KZ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«Жалпыадамзаттық құндылықтар –</a:t>
          </a:r>
          <a:endParaRPr lang="ru-RU" sz="1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отбасы тәрбиесінің негізі»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17" y="51472"/>
        <a:ext cx="2599957" cy="922723"/>
      </dsp:txXfrm>
    </dsp:sp>
    <dsp:sp modelId="{EAD21AEA-562C-465F-8C18-E54DC2889E61}">
      <dsp:nvSpPr>
        <dsp:cNvPr id="0" name=""/>
        <dsp:cNvSpPr/>
      </dsp:nvSpPr>
      <dsp:spPr>
        <a:xfrm>
          <a:off x="0" y="1029522"/>
          <a:ext cx="2699791" cy="1686067"/>
        </a:xfrm>
        <a:prstGeom prst="roundRect">
          <a:avLst/>
        </a:prstGeom>
        <a:gradFill rotWithShape="0">
          <a:gsLst>
            <a:gs pos="28000">
              <a:schemeClr val="accent5">
                <a:lumMod val="20000"/>
                <a:lumOff val="80000"/>
              </a:schemeClr>
            </a:gs>
            <a:gs pos="100000">
              <a:schemeClr val="accent4">
                <a:hueOff val="-3545083"/>
                <a:satOff val="19905"/>
                <a:lumOff val="-924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latin typeface="Times New Roman" pitchFamily="18" charset="0"/>
              <a:cs typeface="Times New Roman" pitchFamily="18" charset="0"/>
            </a:rPr>
            <a:t>Семинардың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kern="1200" dirty="0" err="1" smtClean="0">
              <a:latin typeface="Times New Roman" pitchFamily="18" charset="0"/>
              <a:cs typeface="Times New Roman" pitchFamily="18" charset="0"/>
            </a:rPr>
            <a:t>мақсаты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: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kk-KZ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Ата-аналарға отбасы тәрбиесінің негізі  ретіндегі жалпыадамзаттық құндылықтарды  ұғындыра отырып, баламен қарым-қатынастың оңтайлы жолдарын анықтауға педагогика-психологиялық көмек беру.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2307" y="1111829"/>
        <a:ext cx="2535177" cy="1521453"/>
      </dsp:txXfrm>
    </dsp:sp>
    <dsp:sp modelId="{98A8F58A-727A-41F6-ADC8-4ADF927EEBD7}">
      <dsp:nvSpPr>
        <dsp:cNvPr id="0" name=""/>
        <dsp:cNvSpPr/>
      </dsp:nvSpPr>
      <dsp:spPr>
        <a:xfrm>
          <a:off x="0" y="2720153"/>
          <a:ext cx="2699791" cy="243635"/>
        </a:xfrm>
        <a:prstGeom prst="roundRect">
          <a:avLst/>
        </a:prstGeom>
        <a:gradFill rotWithShape="0">
          <a:gsLst>
            <a:gs pos="0">
              <a:schemeClr val="accent5">
                <a:lumMod val="40000"/>
                <a:lumOff val="60000"/>
              </a:schemeClr>
            </a:gs>
            <a:gs pos="4000">
              <a:schemeClr val="accent4">
                <a:hueOff val="5940396"/>
                <a:satOff val="-27410"/>
                <a:lumOff val="10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940396"/>
                <a:satOff val="-27410"/>
                <a:lumOff val="10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latin typeface="Times New Roman" pitchFamily="18" charset="0"/>
              <a:cs typeface="Times New Roman" pitchFamily="18" charset="0"/>
            </a:rPr>
            <a:t>Міндеттері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: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893" y="2732046"/>
        <a:ext cx="2676005" cy="219849"/>
      </dsp:txXfrm>
    </dsp:sp>
    <dsp:sp modelId="{B8A17FB2-171F-4835-B34A-9135E56C2206}">
      <dsp:nvSpPr>
        <dsp:cNvPr id="0" name=""/>
        <dsp:cNvSpPr/>
      </dsp:nvSpPr>
      <dsp:spPr>
        <a:xfrm>
          <a:off x="0" y="2968353"/>
          <a:ext cx="2699791" cy="1000888"/>
        </a:xfrm>
        <a:prstGeom prst="roundRect">
          <a:avLst/>
        </a:prstGeom>
        <a:gradFill rotWithShape="0">
          <a:gsLst>
            <a:gs pos="0">
              <a:schemeClr val="accent5">
                <a:lumMod val="40000"/>
                <a:lumOff val="60000"/>
              </a:schemeClr>
            </a:gs>
            <a:gs pos="50000">
              <a:schemeClr val="accent4">
                <a:hueOff val="7425495"/>
                <a:satOff val="-34263"/>
                <a:lumOff val="12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425495"/>
                <a:satOff val="-34263"/>
                <a:lumOff val="12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Білімдік:</a:t>
          </a:r>
          <a:r>
            <a:rPr lang="kk-KZ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Ата-аналарға отбасында балаға әрдайым құндылықтар жүйесіне тәрбие беру, ата-ана құзіреттілігі туралы түсінік беру. 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8859" y="3017212"/>
        <a:ext cx="2602073" cy="903170"/>
      </dsp:txXfrm>
    </dsp:sp>
    <dsp:sp modelId="{913C9E7D-DB67-454F-BDA5-E74B97067EEB}">
      <dsp:nvSpPr>
        <dsp:cNvPr id="0" name=""/>
        <dsp:cNvSpPr/>
      </dsp:nvSpPr>
      <dsp:spPr>
        <a:xfrm>
          <a:off x="0" y="3973805"/>
          <a:ext cx="2699791" cy="1322935"/>
        </a:xfrm>
        <a:prstGeom prst="roundRect">
          <a:avLst/>
        </a:prstGeom>
        <a:gradFill rotWithShape="0">
          <a:gsLst>
            <a:gs pos="28000">
              <a:schemeClr val="accent5">
                <a:lumMod val="20000"/>
                <a:lumOff val="80000"/>
              </a:schemeClr>
            </a:gs>
            <a:gs pos="100000">
              <a:schemeClr val="accent4">
                <a:hueOff val="-7090166"/>
                <a:satOff val="39810"/>
                <a:lumOff val="-1848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Дамытушылық:</a:t>
          </a:r>
          <a:r>
            <a:rPr lang="kk-KZ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Ата-ана сезімін қалыптастыру, отбасының басқа мүшелерінің, ең алдымен баланың сезімдерін түсінуді үйренуге, ана мен әкенің балаларды тәрбиелеуіне бағыт беру. 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580" y="4038385"/>
        <a:ext cx="2570631" cy="1193775"/>
      </dsp:txXfrm>
    </dsp:sp>
    <dsp:sp modelId="{BEAF9D15-7F06-4CE4-B373-A3EFA2851C24}">
      <dsp:nvSpPr>
        <dsp:cNvPr id="0" name=""/>
        <dsp:cNvSpPr/>
      </dsp:nvSpPr>
      <dsp:spPr>
        <a:xfrm>
          <a:off x="0" y="5301304"/>
          <a:ext cx="2699791" cy="1554294"/>
        </a:xfrm>
        <a:prstGeom prst="roundRect">
          <a:avLst/>
        </a:prstGeom>
        <a:gradFill rotWithShape="0">
          <a:gsLst>
            <a:gs pos="28000">
              <a:schemeClr val="accent5">
                <a:lumMod val="20000"/>
                <a:lumOff val="80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Тәрбиелік:</a:t>
          </a:r>
          <a:r>
            <a:rPr lang="kk-KZ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Құндылықтар жүйесіне сүйене отырып ата-аналарды өз баласымен қарым-қатынас жасауға, оның проблемаларының деңгейін дұрыс бағалауға және баламен қарым-қатынастың оңтайлы жолдарын анықтауға көмектесу.  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5874" y="5377178"/>
        <a:ext cx="2548043" cy="1402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25594-41D0-40FA-B03C-B8E98A5A7C6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98B2D-5D53-4145-B4AE-CCD327881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5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98B2D-5D53-4145-B4AE-CCD3278817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040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D42AB-6057-4B69-B785-688DAE16E42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2DAE-5833-4236-ACD5-30CA82DDEFC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D42AB-6057-4B69-B785-688DAE16E42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2DAE-5833-4236-ACD5-30CA82DDEF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D42AB-6057-4B69-B785-688DAE16E42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2DAE-5833-4236-ACD5-30CA82DDEF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D42AB-6057-4B69-B785-688DAE16E42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2DAE-5833-4236-ACD5-30CA82DDEFC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D42AB-6057-4B69-B785-688DAE16E42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2DAE-5833-4236-ACD5-30CA82DDEF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D42AB-6057-4B69-B785-688DAE16E42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2DAE-5833-4236-ACD5-30CA82DDEFC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D42AB-6057-4B69-B785-688DAE16E42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2DAE-5833-4236-ACD5-30CA82DDEFC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D42AB-6057-4B69-B785-688DAE16E42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2DAE-5833-4236-ACD5-30CA82DDEF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D42AB-6057-4B69-B785-688DAE16E42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2DAE-5833-4236-ACD5-30CA82DDEF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D42AB-6057-4B69-B785-688DAE16E42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2DAE-5833-4236-ACD5-30CA82DDEF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D42AB-6057-4B69-B785-688DAE16E42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2DAE-5833-4236-ACD5-30CA82DDEFC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0D42AB-6057-4B69-B785-688DAE16E42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9E2DAE-5833-4236-ACD5-30CA82DDEFC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539552" y="5085184"/>
            <a:ext cx="7992888" cy="1296144"/>
          </a:xfrm>
        </p:spPr>
        <p:txBody>
          <a:bodyPr>
            <a:normAutofit fontScale="77500" lnSpcReduction="20000"/>
          </a:bodyPr>
          <a:lstStyle/>
          <a:p>
            <a:pPr marL="45720" indent="0" algn="ctr">
              <a:buNone/>
            </a:pPr>
            <a:r>
              <a:rPr lang="kk-KZ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Қазақстан Республикасы, </a:t>
            </a:r>
            <a:r>
              <a:rPr lang="ru-RU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Ақмола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облысы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45720" indent="0" algn="ctr">
              <a:buNone/>
            </a:pPr>
            <a:r>
              <a:rPr lang="ru-RU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Степногорск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аласы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Ақсу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кенті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" indent="0" algn="ctr">
              <a:buNone/>
            </a:pPr>
            <a:r>
              <a:rPr lang="kk-KZ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«Ақсу кентінің № 2 орта мектебі» КММ</a:t>
            </a:r>
          </a:p>
          <a:p>
            <a:pPr marL="45720" indent="0" algn="ctr">
              <a:buNone/>
            </a:pPr>
            <a:r>
              <a:rPr lang="kk-KZ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ОМАРОВА САГДАТ БАКЕНОВНА</a:t>
            </a:r>
          </a:p>
          <a:p>
            <a:pPr marL="45720" indent="0" algn="ctr">
              <a:buNone/>
            </a:pPr>
            <a:endParaRPr lang="kk-KZ" sz="2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9981" y="2420888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«Лучшая разработка открытого мероприятия»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016" y="3792815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kk-KZ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Тақырыбы:“Ата-ана болуды үйрету”. Отбасындағы қатынас. Әкелік және аналық махаббат, балаға оны қалай көрсетуге, сездіруге және естіртуге болады. </a:t>
            </a:r>
            <a:endParaRPr lang="kk-KZ" sz="2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293308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Педагогтардың шығармашылық  </a:t>
            </a: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жұмыстары және оқу-әдістемелік  әзірлемелеріне Халықаралық байқау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Педагогтың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әдістемелік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шкатулкасы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9961" y="1354123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 конкурс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работ и учебно-методических разработок педагогов «Методическая  шкатулка педагога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kk-KZ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1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628800"/>
            <a:ext cx="7488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k-KZ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Тақырыбы</a:t>
            </a:r>
            <a:r>
              <a:rPr lang="kk-KZ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kk-KZ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Жалпыадамзаттық құндылықтар –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kk-KZ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отбасы </a:t>
            </a:r>
            <a:r>
              <a:rPr lang="kk-KZ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тәрбиесінің  негізі»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0" y="188640"/>
            <a:ext cx="9144000" cy="115212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kk-KZ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 «Б» сыныбының ата-аналарымен </a:t>
            </a:r>
          </a:p>
          <a:p>
            <a:pPr marL="45720" indent="0" algn="ctr">
              <a:buNone/>
            </a:pPr>
            <a:r>
              <a:rPr lang="kk-KZ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өткізілген ашық жиналыс</a:t>
            </a:r>
            <a:endParaRPr lang="kk-KZ" sz="2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611560" y="4077072"/>
            <a:ext cx="7920880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Өткізілген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жері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i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2000" b="1" i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азақстан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Республикасы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Ақмола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облысы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45720" indent="0" algn="ctr">
              <a:buFont typeface="Georgia" pitchFamily="18" charset="0"/>
              <a:buNone/>
            </a:pPr>
            <a:r>
              <a:rPr lang="ru-RU" sz="2000" b="1" i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Степногорск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2000" b="1" i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аласы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Ақсу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кенті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" indent="0" algn="ctr">
              <a:buFont typeface="Georgia" pitchFamily="18" charset="0"/>
              <a:buNone/>
            </a:pPr>
            <a:r>
              <a:rPr lang="kk-KZ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«Ақсу кентінің № 2 орта мектебі» КММ</a:t>
            </a:r>
          </a:p>
          <a:p>
            <a:pPr marL="45720" indent="0" algn="ctr">
              <a:buFont typeface="Georgia" pitchFamily="18" charset="0"/>
              <a:buNone/>
            </a:pPr>
            <a:r>
              <a:rPr lang="kk-KZ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Өткізген сынып жетекшісі: </a:t>
            </a:r>
          </a:p>
          <a:p>
            <a:pPr marL="45720" indent="0" algn="ctr">
              <a:buFont typeface="Georgia" pitchFamily="18" charset="0"/>
              <a:buNone/>
            </a:pPr>
            <a:r>
              <a:rPr lang="kk-KZ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Омарова Сагдат Бакеновна</a:t>
            </a:r>
            <a:endParaRPr lang="kk-KZ" sz="2000" b="1" i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65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228133"/>
              </p:ext>
            </p:extLst>
          </p:nvPr>
        </p:nvGraphicFramePr>
        <p:xfrm>
          <a:off x="1" y="0"/>
          <a:ext cx="269979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87824" y="0"/>
            <a:ext cx="4959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Ата-анамен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өткізген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жиналыс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жоспары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838492"/>
              </p:ext>
            </p:extLst>
          </p:nvPr>
        </p:nvGraphicFramePr>
        <p:xfrm>
          <a:off x="2699792" y="355885"/>
          <a:ext cx="6552728" cy="651923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552728">
                  <a:extLst>
                    <a:ext uri="{9D8B030D-6E8A-4147-A177-3AD203B41FA5}">
                      <a16:colId xmlns:a16="http://schemas.microsoft.com/office/drawing/2014/main" xmlns="" val="591910200"/>
                    </a:ext>
                  </a:extLst>
                </a:gridCol>
              </a:tblGrid>
              <a:tr h="768859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kk-KZ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Ұйымдастыру кезеңі. </a:t>
                      </a:r>
                      <a:r>
                        <a:rPr lang="kk-KZ" sz="1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Ата-аналармен амандасу.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Бейне көрсетілім: «Как воспитать ребенка?»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интервю с Ш. Амонашвили</a:t>
                      </a:r>
                      <a:endParaRPr lang="kk-KZ" sz="1600" i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8086904"/>
                  </a:ext>
                </a:extLst>
              </a:tr>
              <a:tr h="1097725">
                <a:tc>
                  <a:txBody>
                    <a:bodyPr/>
                    <a:lstStyle/>
                    <a:p>
                      <a:pPr lvl="0"/>
                      <a:r>
                        <a:rPr lang="kk-KZ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r>
                        <a:rPr lang="kk-K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Тақырып туралы</a:t>
                      </a:r>
                      <a:r>
                        <a:rPr lang="kk-KZ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мәліметтер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0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kk-KZ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Ата-ана қатынастары, ата-ана тәрбиесінің стилі және отбасы мәселелері. Ата-ананың құзіреттілігі.</a:t>
                      </a:r>
                      <a:endParaRPr lang="ru-RU" sz="16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16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kk-KZ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Ата-аналардың тәрбие стилінің сипаттамасы. Ана махаббаты және әке махаббаты.</a:t>
                      </a:r>
                    </a:p>
                    <a:p>
                      <a:r>
                        <a:rPr lang="kk-KZ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kk-KZ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Тәрбие  жүйесінің негізгі ұғымдары теңдік, ынтымақтастық, отбасылық құндылықтар жүйесін қалыптастыру</a:t>
                      </a:r>
                      <a:r>
                        <a:rPr lang="kk-KZ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4658626"/>
                  </a:ext>
                </a:extLst>
              </a:tr>
              <a:tr h="32305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kk-KZ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Жаттығу жұмыстары</a:t>
                      </a:r>
                      <a:r>
                        <a:rPr lang="kk-KZ" sz="16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«Бала әлемі», </a:t>
                      </a:r>
                      <a:r>
                        <a:rPr lang="kk-KZ" sz="16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«Менің балам қандай?» </a:t>
                      </a:r>
                      <a:endParaRPr lang="ru-RU" sz="1600" b="0" i="1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2490186"/>
                  </a:ext>
                </a:extLst>
              </a:tr>
              <a:tr h="1931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Миға</a:t>
                      </a: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шабул</a:t>
                      </a: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"Баланы ұйықтағысы келмесе, оны қалай ұйықтатуға болады?"; 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"Балалардың қорқынышына қалай жауап беру керек (айырылу қорқынышы, бөтен адамдардан қорқу, қорқынышты түстер)?"; "Бала неге қасақы, барлығымен керіседі?"; 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"Бала барлық уақытта бәріне тиіседі, барлығымен төбелеседі.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істеу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керек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?";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"Бала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ата-аналардан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нашар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бағасың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жасырады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Не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істеуге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болады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";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"Бала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ата-анадан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үнемі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ақша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сұрайды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Оған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беру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керек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әлде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жоқ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па?"</a:t>
                      </a:r>
                      <a:r>
                        <a:rPr lang="kk-KZ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0304759"/>
                  </a:ext>
                </a:extLst>
              </a:tr>
              <a:tr h="5518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 Бейне көрсетілім. </a:t>
                      </a:r>
                      <a:r>
                        <a:rPr lang="kk-KZ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Алдын ала оқушылармен бейне таспаға жазылған оқушының ата-анаға деген сүйіспеншілігі туралы «Ата-анама хат» тақырыбына оқушылардың үні.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256645"/>
                  </a:ext>
                </a:extLst>
              </a:tr>
              <a:tr h="569952">
                <a:tc>
                  <a:txBody>
                    <a:bodyPr/>
                    <a:lstStyle/>
                    <a:p>
                      <a:pPr fontAlgn="base"/>
                      <a:r>
                        <a:rPr lang="kk-KZ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Жиналыстың қорытынды сәті: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Бүгінгі жиналыстан алған барлық жақсы қасиеттерді жүректеріңізде сақтаңыздар. Сау болыңыздар! Рахмет!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8068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0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3271406"/>
              </p:ext>
            </p:extLst>
          </p:nvPr>
        </p:nvGraphicFramePr>
        <p:xfrm>
          <a:off x="35496" y="30113"/>
          <a:ext cx="9073008" cy="6725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3008"/>
              </a:tblGrid>
              <a:tr h="8033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Ата-аналардың  рухани-адамгершілік көзқарастағы өте маңызды жауаптары:</a:t>
                      </a:r>
                      <a:r>
                        <a:rPr lang="kk-KZ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Ата-аналар</a:t>
                      </a:r>
                      <a:r>
                        <a:rPr lang="kk-KZ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жиналысында </a:t>
                      </a:r>
                      <a:r>
                        <a:rPr lang="kk-KZ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берілген ақпараттарды өте жақсы қабылдады және тақырыптың өте қызықты екенін айтып, өз бойларына бірнеше жақсы қасиеттерді алғанымен бөлісті. </a:t>
                      </a:r>
                      <a:endParaRPr lang="ru-RU" sz="1600" dirty="0"/>
                    </a:p>
                  </a:txBody>
                  <a:tcPr/>
                </a:tc>
              </a:tr>
              <a:tr h="113576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5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Бүгінгі күні ғылым мен қоғамда ата-ана құзыреттілігінің қалыптаспауы маңызды мәселе екенін айта кетіп, балалармен бірге бос уақытты өткізу, отбасылық түскі ас, отбасылық жорықтар, жалпы ойындар, әңгіме, кітап оқу, хабарлар көру үшін ата-аналарда өз балаларына уақыт табу керектігі, яғни балалар мен ата-аналардың өзара қарым-қатынасында қоғамдық қалыптасқан нормаларды болу керектігі айтылды. </a:t>
                      </a:r>
                      <a:endParaRPr lang="ru-RU" sz="15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50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Ата-аналар, жағдайдың эмоциялық тәжірибесімен бөлісе алды, бала әлеміне ену ата-аналарға өз баласының өмірін жақсы тануға көмектесетіндерін айтты. </a:t>
                      </a:r>
                      <a:r>
                        <a:rPr lang="kk-KZ" sz="15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Қыз балалар мен ұл балалардың тәрбиесіне көп көңіл бөліп слайдпен ашып көрсеттім. Ана махаббаты мен әке махаббатының</a:t>
                      </a:r>
                      <a:r>
                        <a:rPr lang="kk-KZ" sz="15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тұлға үшін қажеттілігін ашып айттым.</a:t>
                      </a:r>
                      <a:endParaRPr lang="ru-RU" sz="150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3308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Батырханның мамасы: </a:t>
                      </a:r>
                      <a:r>
                        <a:rPr lang="kk-KZ" sz="15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баласына ешқашан</a:t>
                      </a:r>
                      <a:r>
                        <a:rPr lang="kk-KZ" sz="15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ұрыспайтынын айтты. </a:t>
                      </a:r>
                      <a:r>
                        <a:rPr lang="kk-KZ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Назгүльдің тәтесі: </a:t>
                      </a:r>
                      <a:r>
                        <a:rPr lang="kk-KZ" sz="15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оған қатал қарайтынын айтты. </a:t>
                      </a:r>
                      <a:r>
                        <a:rPr lang="kk-KZ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Гүльназдың мамасы: </a:t>
                      </a:r>
                      <a:r>
                        <a:rPr lang="kk-KZ" sz="15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қызының ақылды екенін ешқашан ұрыспайтынын айтты.</a:t>
                      </a: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Аружанның мамасы: </a:t>
                      </a:r>
                      <a:r>
                        <a:rPr lang="kk-KZ" sz="15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қызының қамқоршы, көмекшісі екенін айтып, дауыс көтеруге ешқандай мін жоқ екенін айтты.  </a:t>
                      </a:r>
                      <a:r>
                        <a:rPr lang="kk-KZ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Айдананың мамасы: </a:t>
                      </a:r>
                      <a:r>
                        <a:rPr lang="kk-KZ" sz="15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ызының керемет қасиеттерін, бейнероликтен кейін байқағанын айтты. </a:t>
                      </a:r>
                      <a:r>
                        <a:rPr lang="kk-KZ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Әсеттің мамасы: </a:t>
                      </a:r>
                      <a:r>
                        <a:rPr lang="kk-KZ" sz="15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баласының тұйық мінезділігін, ешқашан ашылып, осылай сөйлегенін көрмегенін айтты  </a:t>
                      </a:r>
                      <a:endParaRPr lang="ru-RU"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83599">
                <a:tc>
                  <a:txBody>
                    <a:bodyPr/>
                    <a:lstStyle/>
                    <a:p>
                      <a:r>
                        <a:rPr lang="kk-KZ" sz="15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«Менің балам қандай?» </a:t>
                      </a:r>
                      <a:r>
                        <a:rPr lang="kk-KZ" sz="15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деген ойларын өз сұрақтарына берген жауаптармен салыстырды.</a:t>
                      </a:r>
                      <a:endParaRPr lang="ru-RU" sz="15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529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«Ата-анаға хат» бейнеролигін </a:t>
                      </a:r>
                      <a:r>
                        <a:rPr lang="kk-KZ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көрген ата-аналардың жанарына жас толып, көңілдері босағанын байқадым. Өз пікірлерін жазу барысында, ата-аналардың толғаныста отырып, көздеріне</a:t>
                      </a:r>
                      <a:r>
                        <a:rPr lang="kk-KZ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жас алып кемсеңдеген дыбыстары,н түсіріліп алынған бене көріністен байқауға болады.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5291">
                <a:tc>
                  <a:txBody>
                    <a:bodyPr/>
                    <a:lstStyle/>
                    <a:p>
                      <a:r>
                        <a:rPr lang="kk-KZ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Жиналыстың қорытынды сәтінде: </a:t>
                      </a:r>
                      <a:r>
                        <a:rPr lang="kk-KZ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Оқушылар ата-аналарға дайындаған</a:t>
                      </a:r>
                      <a:r>
                        <a:rPr lang="kk-KZ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сылықтарын тарту етті,</a:t>
                      </a:r>
                      <a:r>
                        <a:rPr lang="kk-KZ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барлық ата-ананың баласына деген сүйіспеншілігі шексіз болды, жанарына жас алып, мейірлене сүйіп құшақтады.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54105">
                <a:tc>
                  <a:txBody>
                    <a:bodyPr/>
                    <a:lstStyle/>
                    <a:p>
                      <a:pPr fontAlgn="base"/>
                      <a:r>
                        <a:rPr lang="kk-KZ" sz="15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Түйін: </a:t>
                      </a:r>
                      <a:r>
                        <a:rPr lang="kk-KZ" sz="15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Бүгінгі жиналыстан алған барлық жақсы қасиеттерді жүректерінеуды өтіндім. Өз баларына үлгі бола алатындай оңтайлы ата-ана болуларына тілек білдірдім. Жиналыс туралы өз пікірлерін, келесі жиналысқа ұсыныстарын тілек ағашына, стикерге жазып қалдыруларыңн өтіндім. Жиналысқа келгендеріне алғыс айтып, баяу ән әуенімен жиналысты аяқтадым.</a:t>
                      </a:r>
                      <a:endParaRPr lang="ru-RU" sz="15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361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F766934-0491-4B9F-B7F8-C97D11365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627" y="1556792"/>
            <a:ext cx="3342616" cy="2105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0E3DA3F-0EB6-4EF3-8DE4-9A502E800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61" y="4293096"/>
            <a:ext cx="3342617" cy="20705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A1630C4-CEBD-45DA-96FD-9080AEC73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877" y="867716"/>
            <a:ext cx="2901398" cy="19169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BF2D40B-3EE5-4188-AB4B-619CA0E77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5608" y="3154611"/>
            <a:ext cx="2872271" cy="19630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243762A-0AFE-4E13-B401-C082656D0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2941" y="4362727"/>
            <a:ext cx="2878262" cy="19671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28DC64-96C4-4D53-AE07-C1463DAF0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871" y="1556792"/>
            <a:ext cx="3011115" cy="19045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1562934" y="306827"/>
            <a:ext cx="5855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0" indent="0">
              <a:buFont typeface="Georgia" pitchFamily="18" charset="0"/>
              <a:buNone/>
            </a:pPr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Ата-аналармен өткізген жиналыс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0454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6429" y="12119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kk-KZ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Ата-аналардың өз пікірлерімен бөлісуі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79" y="692696"/>
            <a:ext cx="3571992" cy="23658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/>
          <a:stretch/>
        </p:blipFill>
        <p:spPr>
          <a:xfrm>
            <a:off x="1115616" y="2640580"/>
            <a:ext cx="2421313" cy="2312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26400"/>
            <a:ext cx="2806900" cy="19519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84" y="4581129"/>
            <a:ext cx="3128382" cy="20720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9" t="5401" b="5401"/>
          <a:stretch/>
        </p:blipFill>
        <p:spPr>
          <a:xfrm>
            <a:off x="179512" y="692696"/>
            <a:ext cx="2921149" cy="23081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1" r="7397"/>
          <a:stretch/>
        </p:blipFill>
        <p:spPr>
          <a:xfrm>
            <a:off x="660688" y="4641173"/>
            <a:ext cx="3967089" cy="19519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5217" r="17692" b="11849"/>
          <a:stretch/>
        </p:blipFill>
        <p:spPr>
          <a:xfrm>
            <a:off x="2425450" y="1228766"/>
            <a:ext cx="2892383" cy="183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2504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5117</TotalTime>
  <Words>784</Words>
  <Application>Microsoft Office PowerPoint</Application>
  <PresentationFormat>Экран (4:3)</PresentationFormat>
  <Paragraphs>55</Paragraphs>
  <Slides>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Ата-аналардың өз пікірлерімен бөлісуі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 О Р Т Ф О Л И О С Ы</dc:title>
  <dc:creator>045</dc:creator>
  <cp:lastModifiedBy>045</cp:lastModifiedBy>
  <cp:revision>156</cp:revision>
  <dcterms:created xsi:type="dcterms:W3CDTF">2019-05-16T06:41:10Z</dcterms:created>
  <dcterms:modified xsi:type="dcterms:W3CDTF">2020-11-02T13:10:03Z</dcterms:modified>
</cp:coreProperties>
</file>