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diagrams/colors1.xml" ContentType="application/vnd.openxmlformats-officedocument.drawingml.diagramColors+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7" r:id="rId11"/>
    <p:sldId id="265" r:id="rId12"/>
    <p:sldId id="266" r:id="rId13"/>
    <p:sldId id="268" r:id="rId14"/>
    <p:sldId id="269"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CD532E7-0B4E-438A-86B8-3422B3C3BAE9}" type="doc">
      <dgm:prSet loTypeId="urn:microsoft.com/office/officeart/2005/8/layout/hList3" loCatId="list" qsTypeId="urn:microsoft.com/office/officeart/2005/8/quickstyle/simple1" qsCatId="simple" csTypeId="urn:microsoft.com/office/officeart/2005/8/colors/accent1_5" csCatId="accent1" phldr="1"/>
      <dgm:spPr/>
      <dgm:t>
        <a:bodyPr/>
        <a:lstStyle/>
        <a:p>
          <a:endParaRPr lang="ru-RU"/>
        </a:p>
      </dgm:t>
    </dgm:pt>
    <dgm:pt modelId="{961CDD83-A9AB-4378-AF96-069A7DC621DB}">
      <dgm:prSet custT="1"/>
      <dgm:spPr>
        <a:solidFill>
          <a:schemeClr val="accent1">
            <a:shade val="90000"/>
            <a:hueOff val="0"/>
            <a:satOff val="0"/>
            <a:lumOff val="0"/>
            <a:alpha val="63000"/>
          </a:schemeClr>
        </a:solidFill>
      </dgm:spPr>
      <dgm:t>
        <a:bodyPr/>
        <a:lstStyle/>
        <a:p>
          <a:pPr rtl="0"/>
          <a:r>
            <a:rPr lang="ru-RU" sz="3200" b="1" dirty="0" smtClean="0">
              <a:latin typeface="Bad Script" pitchFamily="2" charset="0"/>
            </a:rPr>
            <a:t>Дискуссия</a:t>
          </a:r>
          <a:endParaRPr lang="ru-RU" sz="3200" b="1" dirty="0">
            <a:latin typeface="Bad Script" pitchFamily="2" charset="0"/>
          </a:endParaRPr>
        </a:p>
      </dgm:t>
    </dgm:pt>
    <dgm:pt modelId="{0A9B3DEA-1DC0-4B99-AF9F-88AA5B5B9427}" type="parTrans" cxnId="{9A029F88-49BF-47BF-83E8-AC8DEB6B5F5E}">
      <dgm:prSet/>
      <dgm:spPr/>
      <dgm:t>
        <a:bodyPr/>
        <a:lstStyle/>
        <a:p>
          <a:endParaRPr lang="ru-RU"/>
        </a:p>
      </dgm:t>
    </dgm:pt>
    <dgm:pt modelId="{7D7CE879-745F-4617-BD58-D0C84E2F221E}" type="sibTrans" cxnId="{9A029F88-49BF-47BF-83E8-AC8DEB6B5F5E}">
      <dgm:prSet/>
      <dgm:spPr/>
      <dgm:t>
        <a:bodyPr/>
        <a:lstStyle/>
        <a:p>
          <a:endParaRPr lang="ru-RU"/>
        </a:p>
      </dgm:t>
    </dgm:pt>
    <dgm:pt modelId="{A948E00E-1C80-440C-87F2-76853854EEDF}">
      <dgm:prSet custT="1"/>
      <dgm:spPr>
        <a:solidFill>
          <a:schemeClr val="accent1">
            <a:hueOff val="0"/>
            <a:satOff val="0"/>
            <a:lumOff val="0"/>
            <a:alpha val="30000"/>
          </a:schemeClr>
        </a:solidFill>
      </dgm:spPr>
      <dgm:t>
        <a:bodyPr/>
        <a:lstStyle/>
        <a:p>
          <a:pPr rtl="0"/>
          <a:r>
            <a:rPr lang="ru-RU" sz="4400" b="1" dirty="0" smtClean="0">
              <a:solidFill>
                <a:schemeClr val="tx1"/>
              </a:solidFill>
              <a:latin typeface="Bad Script" pitchFamily="2" charset="0"/>
            </a:rPr>
            <a:t>«Роль языка в развитии общества»</a:t>
          </a:r>
          <a:endParaRPr lang="ru-RU" sz="4400" b="1" dirty="0">
            <a:solidFill>
              <a:schemeClr val="tx1"/>
            </a:solidFill>
            <a:latin typeface="Bad Script" pitchFamily="2" charset="0"/>
          </a:endParaRPr>
        </a:p>
      </dgm:t>
    </dgm:pt>
    <dgm:pt modelId="{44779198-9E14-488C-96DA-D54CCBE058D6}" type="parTrans" cxnId="{2BDB44B4-CCDA-4D14-9A3C-9DC5CE1781D5}">
      <dgm:prSet/>
      <dgm:spPr/>
      <dgm:t>
        <a:bodyPr/>
        <a:lstStyle/>
        <a:p>
          <a:endParaRPr lang="ru-RU"/>
        </a:p>
      </dgm:t>
    </dgm:pt>
    <dgm:pt modelId="{39716AFA-2EE4-4DD2-A0C3-C42BE74A4A84}" type="sibTrans" cxnId="{2BDB44B4-CCDA-4D14-9A3C-9DC5CE1781D5}">
      <dgm:prSet/>
      <dgm:spPr/>
      <dgm:t>
        <a:bodyPr/>
        <a:lstStyle/>
        <a:p>
          <a:endParaRPr lang="ru-RU"/>
        </a:p>
      </dgm:t>
    </dgm:pt>
    <dgm:pt modelId="{8245636C-0CCF-4BA7-9715-79EAEE5E208F}" type="pres">
      <dgm:prSet presAssocID="{1CD532E7-0B4E-438A-86B8-3422B3C3BAE9}" presName="composite" presStyleCnt="0">
        <dgm:presLayoutVars>
          <dgm:chMax val="1"/>
          <dgm:dir/>
          <dgm:resizeHandles val="exact"/>
        </dgm:presLayoutVars>
      </dgm:prSet>
      <dgm:spPr/>
      <dgm:t>
        <a:bodyPr/>
        <a:lstStyle/>
        <a:p>
          <a:endParaRPr lang="ru-RU"/>
        </a:p>
      </dgm:t>
    </dgm:pt>
    <dgm:pt modelId="{A7AFEA13-B34E-460C-B176-B67F320955F3}" type="pres">
      <dgm:prSet presAssocID="{961CDD83-A9AB-4378-AF96-069A7DC621DB}" presName="roof" presStyleLbl="dkBgShp" presStyleIdx="0" presStyleCnt="2" custLinFactNeighborY="-22989"/>
      <dgm:spPr/>
      <dgm:t>
        <a:bodyPr/>
        <a:lstStyle/>
        <a:p>
          <a:endParaRPr lang="ru-RU"/>
        </a:p>
      </dgm:t>
    </dgm:pt>
    <dgm:pt modelId="{EB3E2B2B-50F8-4049-8C31-FC591F8AAF28}" type="pres">
      <dgm:prSet presAssocID="{961CDD83-A9AB-4378-AF96-069A7DC621DB}" presName="pillars" presStyleCnt="0"/>
      <dgm:spPr/>
    </dgm:pt>
    <dgm:pt modelId="{CBAD148D-D244-4EED-A3F5-5CBA7C773696}" type="pres">
      <dgm:prSet presAssocID="{961CDD83-A9AB-4378-AF96-069A7DC621DB}" presName="pillar1" presStyleLbl="node1" presStyleIdx="0" presStyleCnt="1">
        <dgm:presLayoutVars>
          <dgm:bulletEnabled val="1"/>
        </dgm:presLayoutVars>
      </dgm:prSet>
      <dgm:spPr/>
      <dgm:t>
        <a:bodyPr/>
        <a:lstStyle/>
        <a:p>
          <a:endParaRPr lang="ru-RU"/>
        </a:p>
      </dgm:t>
    </dgm:pt>
    <dgm:pt modelId="{14553EAE-17B6-497F-973C-7C915666E02C}" type="pres">
      <dgm:prSet presAssocID="{961CDD83-A9AB-4378-AF96-069A7DC621DB}" presName="base" presStyleLbl="dkBgShp" presStyleIdx="1" presStyleCnt="2"/>
      <dgm:spPr/>
    </dgm:pt>
  </dgm:ptLst>
  <dgm:cxnLst>
    <dgm:cxn modelId="{F275341F-E813-436D-9917-1B7FDB778DBB}" type="presOf" srcId="{1CD532E7-0B4E-438A-86B8-3422B3C3BAE9}" destId="{8245636C-0CCF-4BA7-9715-79EAEE5E208F}" srcOrd="0" destOrd="0" presId="urn:microsoft.com/office/officeart/2005/8/layout/hList3"/>
    <dgm:cxn modelId="{9A029F88-49BF-47BF-83E8-AC8DEB6B5F5E}" srcId="{1CD532E7-0B4E-438A-86B8-3422B3C3BAE9}" destId="{961CDD83-A9AB-4378-AF96-069A7DC621DB}" srcOrd="0" destOrd="0" parTransId="{0A9B3DEA-1DC0-4B99-AF9F-88AA5B5B9427}" sibTransId="{7D7CE879-745F-4617-BD58-D0C84E2F221E}"/>
    <dgm:cxn modelId="{F7DA0F8F-4474-4C6B-9FCD-FB2FCD7AD275}" type="presOf" srcId="{961CDD83-A9AB-4378-AF96-069A7DC621DB}" destId="{A7AFEA13-B34E-460C-B176-B67F320955F3}" srcOrd="0" destOrd="0" presId="urn:microsoft.com/office/officeart/2005/8/layout/hList3"/>
    <dgm:cxn modelId="{AE8A9F7F-B72E-46F0-B050-FA15232E9F06}" type="presOf" srcId="{A948E00E-1C80-440C-87F2-76853854EEDF}" destId="{CBAD148D-D244-4EED-A3F5-5CBA7C773696}" srcOrd="0" destOrd="0" presId="urn:microsoft.com/office/officeart/2005/8/layout/hList3"/>
    <dgm:cxn modelId="{2BDB44B4-CCDA-4D14-9A3C-9DC5CE1781D5}" srcId="{961CDD83-A9AB-4378-AF96-069A7DC621DB}" destId="{A948E00E-1C80-440C-87F2-76853854EEDF}" srcOrd="0" destOrd="0" parTransId="{44779198-9E14-488C-96DA-D54CCBE058D6}" sibTransId="{39716AFA-2EE4-4DD2-A0C3-C42BE74A4A84}"/>
    <dgm:cxn modelId="{C469A3C2-049B-4F97-B873-A42D89FD339D}" type="presParOf" srcId="{8245636C-0CCF-4BA7-9715-79EAEE5E208F}" destId="{A7AFEA13-B34E-460C-B176-B67F320955F3}" srcOrd="0" destOrd="0" presId="urn:microsoft.com/office/officeart/2005/8/layout/hList3"/>
    <dgm:cxn modelId="{BD1BAFB9-6BB1-47D1-A1EF-93A1795B38A8}" type="presParOf" srcId="{8245636C-0CCF-4BA7-9715-79EAEE5E208F}" destId="{EB3E2B2B-50F8-4049-8C31-FC591F8AAF28}" srcOrd="1" destOrd="0" presId="urn:microsoft.com/office/officeart/2005/8/layout/hList3"/>
    <dgm:cxn modelId="{C8BB6FA9-7FCC-467B-99FF-E46A5E6CA169}" type="presParOf" srcId="{EB3E2B2B-50F8-4049-8C31-FC591F8AAF28}" destId="{CBAD148D-D244-4EED-A3F5-5CBA7C773696}" srcOrd="0" destOrd="0" presId="urn:microsoft.com/office/officeart/2005/8/layout/hList3"/>
    <dgm:cxn modelId="{9548D797-8309-4D9B-88B8-0E9644D89CE8}" type="presParOf" srcId="{8245636C-0CCF-4BA7-9715-79EAEE5E208F}" destId="{14553EAE-17B6-497F-973C-7C915666E02C}" srcOrd="2" destOrd="0" presId="urn:microsoft.com/office/officeart/2005/8/layout/hList3"/>
  </dgm:cxnLst>
  <dgm:bg/>
  <dgm:whole/>
</dgm:dataModel>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02.09.2020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02.09.2020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hyperlink" Target="https://youtu.be/-I3jiWR-cm8"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waTMDK1ZqcM" TargetMode="Externa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stretch>
            <a:fillRect/>
          </a:stretch>
        </p:blipFill>
        <p:spPr>
          <a:xfrm>
            <a:off x="0" y="0"/>
            <a:ext cx="9144000" cy="6858000"/>
          </a:xfrm>
          <a:prstGeom prst="rect">
            <a:avLst/>
          </a:prstGeom>
        </p:spPr>
      </p:pic>
      <p:graphicFrame>
        <p:nvGraphicFramePr>
          <p:cNvPr id="5" name="Схема 4"/>
          <p:cNvGraphicFramePr/>
          <p:nvPr/>
        </p:nvGraphicFramePr>
        <p:xfrm>
          <a:off x="714348" y="428604"/>
          <a:ext cx="7858180" cy="2071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b="1" dirty="0" smtClean="0">
                <a:latin typeface="Bad Script" pitchFamily="2" charset="0"/>
              </a:rPr>
              <a:t>Продолжи рассказ…</a:t>
            </a:r>
          </a:p>
        </p:txBody>
      </p:sp>
      <p:sp>
        <p:nvSpPr>
          <p:cNvPr id="3" name="Содержимое 2"/>
          <p:cNvSpPr>
            <a:spLocks noGrp="1"/>
          </p:cNvSpPr>
          <p:nvPr>
            <p:ph idx="1"/>
          </p:nvPr>
        </p:nvSpPr>
        <p:spPr/>
        <p:txBody>
          <a:bodyPr>
            <a:normAutofit/>
          </a:bodyPr>
          <a:lstStyle/>
          <a:p>
            <a:r>
              <a:rPr lang="ru-RU" dirty="0" smtClean="0">
                <a:latin typeface="Bad Script" pitchFamily="2" charset="0"/>
              </a:rPr>
              <a:t>Мы собрались сегодня для обсуждения очень важной темы…</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Autofit/>
          </a:bodyPr>
          <a:lstStyle/>
          <a:p>
            <a:r>
              <a:rPr lang="ru-RU" sz="3200" b="1" dirty="0" smtClean="0">
                <a:latin typeface="Bad Script" pitchFamily="2" charset="0"/>
              </a:rPr>
              <a:t>Рассмотрите картинки. </a:t>
            </a:r>
            <a:br>
              <a:rPr lang="ru-RU" sz="3200" b="1" dirty="0" smtClean="0">
                <a:latin typeface="Bad Script" pitchFamily="2" charset="0"/>
              </a:rPr>
            </a:br>
            <a:r>
              <a:rPr lang="ru-RU" sz="3200" b="1" dirty="0" smtClean="0">
                <a:latin typeface="Bad Script" pitchFamily="2" charset="0"/>
              </a:rPr>
              <a:t>Что вы можете сказать о каждой из них?</a:t>
            </a:r>
          </a:p>
        </p:txBody>
      </p:sp>
      <p:pic>
        <p:nvPicPr>
          <p:cNvPr id="1026" name="Picture 2"/>
          <p:cNvPicPr>
            <a:picLocks noChangeAspect="1" noChangeArrowheads="1"/>
          </p:cNvPicPr>
          <p:nvPr/>
        </p:nvPicPr>
        <p:blipFill>
          <a:blip r:embed="rId3" cstate="print"/>
          <a:srcRect/>
          <a:stretch>
            <a:fillRect/>
          </a:stretch>
        </p:blipFill>
        <p:spPr bwMode="auto">
          <a:xfrm>
            <a:off x="785786" y="1214422"/>
            <a:ext cx="3357586" cy="2578417"/>
          </a:xfrm>
          <a:prstGeom prst="rect">
            <a:avLst/>
          </a:prstGeom>
          <a:noFill/>
          <a:ln w="9525">
            <a:noFill/>
            <a:miter lim="800000"/>
            <a:headEnd/>
            <a:tailEnd/>
          </a:ln>
          <a:effectLst/>
        </p:spPr>
      </p:pic>
      <p:pic>
        <p:nvPicPr>
          <p:cNvPr id="5" name="Рисунок 4" descr="3.jpg"/>
          <p:cNvPicPr>
            <a:picLocks noChangeAspect="1"/>
          </p:cNvPicPr>
          <p:nvPr/>
        </p:nvPicPr>
        <p:blipFill>
          <a:blip r:embed="rId4" cstate="print"/>
          <a:stretch>
            <a:fillRect/>
          </a:stretch>
        </p:blipFill>
        <p:spPr>
          <a:xfrm>
            <a:off x="5143504" y="4500570"/>
            <a:ext cx="3357586" cy="2269168"/>
          </a:xfrm>
          <a:prstGeom prst="rect">
            <a:avLst/>
          </a:prstGeom>
        </p:spPr>
      </p:pic>
      <p:pic>
        <p:nvPicPr>
          <p:cNvPr id="6" name="Рисунок 5" descr="2.jpg"/>
          <p:cNvPicPr>
            <a:picLocks noChangeAspect="1"/>
          </p:cNvPicPr>
          <p:nvPr/>
        </p:nvPicPr>
        <p:blipFill>
          <a:blip r:embed="rId5"/>
          <a:stretch>
            <a:fillRect/>
          </a:stretch>
        </p:blipFill>
        <p:spPr>
          <a:xfrm>
            <a:off x="357158" y="3786190"/>
            <a:ext cx="4368292" cy="2911057"/>
          </a:xfrm>
          <a:prstGeom prst="rect">
            <a:avLst/>
          </a:prstGeom>
        </p:spPr>
      </p:pic>
      <p:pic>
        <p:nvPicPr>
          <p:cNvPr id="7" name="Рисунок 6" descr="1.jpg"/>
          <p:cNvPicPr>
            <a:picLocks noChangeAspect="1"/>
          </p:cNvPicPr>
          <p:nvPr/>
        </p:nvPicPr>
        <p:blipFill>
          <a:blip r:embed="rId6"/>
          <a:stretch>
            <a:fillRect/>
          </a:stretch>
        </p:blipFill>
        <p:spPr>
          <a:xfrm>
            <a:off x="4786314" y="1285860"/>
            <a:ext cx="4020035" cy="3157499"/>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b="1" dirty="0" smtClean="0">
                <a:latin typeface="Bad Script" pitchFamily="2" charset="0"/>
              </a:rPr>
              <a:t>В чем проблема?</a:t>
            </a:r>
          </a:p>
        </p:txBody>
      </p:sp>
      <p:sp>
        <p:nvSpPr>
          <p:cNvPr id="3" name="Содержимое 2"/>
          <p:cNvSpPr>
            <a:spLocks noGrp="1"/>
          </p:cNvSpPr>
          <p:nvPr>
            <p:ph idx="1"/>
          </p:nvPr>
        </p:nvSpPr>
        <p:spPr/>
        <p:txBody>
          <a:bodyPr>
            <a:normAutofit/>
          </a:bodyPr>
          <a:lstStyle/>
          <a:p>
            <a:r>
              <a:rPr lang="en-US" dirty="0" smtClean="0">
                <a:latin typeface="Bad Script" pitchFamily="2" charset="0"/>
                <a:hlinkClick r:id="rId3"/>
              </a:rPr>
              <a:t>https://youtu.be/-I3jiWR-cm8</a:t>
            </a:r>
            <a:endParaRPr lang="ru-RU" dirty="0" smtClean="0">
              <a:latin typeface="Bad Script" pitchFamily="2" charset="0"/>
            </a:endParaRPr>
          </a:p>
          <a:p>
            <a:r>
              <a:rPr lang="ru-RU" dirty="0" smtClean="0">
                <a:latin typeface="Bad Script" pitchFamily="2" charset="0"/>
              </a:rPr>
              <a:t>Может ли политик максимально точно изложить свои мысли? </a:t>
            </a:r>
          </a:p>
          <a:p>
            <a:r>
              <a:rPr lang="ru-RU" dirty="0" smtClean="0">
                <a:latin typeface="Bad Script" pitchFamily="2" charset="0"/>
              </a:rPr>
              <a:t>Какими речевыми данными должен обладать успешный политический деятель, человек, ведущий за собой народ?</a:t>
            </a:r>
          </a:p>
          <a:p>
            <a:endParaRPr lang="ru-RU" dirty="0" smtClean="0">
              <a:latin typeface="Bad Script" pitchFamily="2" charset="0"/>
            </a:endParaRPr>
          </a:p>
          <a:p>
            <a:endParaRPr lang="ru-RU" dirty="0" smtClean="0">
              <a:latin typeface="Bad Script" pitchFamily="2" charset="0"/>
            </a:endParaRPr>
          </a:p>
          <a:p>
            <a:endParaRPr lang="ru-RU" dirty="0" smtClean="0">
              <a:latin typeface="Bad Script" pitchFamily="2" charset="0"/>
            </a:endParaRPr>
          </a:p>
          <a:p>
            <a:endParaRPr lang="ru-RU" sz="4400" b="1" dirty="0" smtClean="0">
              <a:latin typeface="Bad Script" pitchFamily="2" charset="0"/>
              <a:ea typeface="+mj-ea"/>
              <a:cs typeface="+mj-cs"/>
            </a:endParaRPr>
          </a:p>
          <a:p>
            <a:endParaRPr lang="ru-RU" sz="4400" b="1" dirty="0" smtClean="0">
              <a:latin typeface="Bad Script" pitchFamily="2" charset="0"/>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b="1" dirty="0" smtClean="0">
                <a:latin typeface="Bad Script" pitchFamily="2" charset="0"/>
              </a:rPr>
              <a:t>Знаменитые ораторы.</a:t>
            </a:r>
          </a:p>
        </p:txBody>
      </p:sp>
      <p:sp>
        <p:nvSpPr>
          <p:cNvPr id="3" name="Содержимое 2"/>
          <p:cNvSpPr>
            <a:spLocks noGrp="1"/>
          </p:cNvSpPr>
          <p:nvPr>
            <p:ph idx="1"/>
          </p:nvPr>
        </p:nvSpPr>
        <p:spPr/>
        <p:txBody>
          <a:bodyPr/>
          <a:lstStyle/>
          <a:p>
            <a:r>
              <a:rPr lang="ru-RU" dirty="0" smtClean="0"/>
              <a:t>Мартин Лютер Кинг </a:t>
            </a:r>
          </a:p>
          <a:p>
            <a:pPr>
              <a:buNone/>
            </a:pPr>
            <a:r>
              <a:rPr lang="en-US" dirty="0" smtClean="0">
                <a:hlinkClick r:id="rId3"/>
              </a:rPr>
              <a:t>https://youtu.be/waTMDK1ZqcM</a:t>
            </a:r>
            <a:endParaRPr lang="ru-RU" dirty="0" smtClean="0"/>
          </a:p>
          <a:p>
            <a:r>
              <a:rPr lang="ru-RU" dirty="0" smtClean="0"/>
              <a:t>Нурсултан Назарбаев</a:t>
            </a:r>
          </a:p>
          <a:p>
            <a:r>
              <a:rPr lang="ru-RU" dirty="0" smtClean="0"/>
              <a:t>Стив Джобс</a:t>
            </a:r>
          </a:p>
          <a:p>
            <a:r>
              <a:rPr lang="ru-RU" dirty="0" smtClean="0"/>
              <a:t>Владимир Путин</a:t>
            </a:r>
          </a:p>
          <a:p>
            <a:r>
              <a:rPr lang="ru-RU" dirty="0" smtClean="0"/>
              <a:t>Ник </a:t>
            </a:r>
            <a:r>
              <a:rPr lang="ru-RU" dirty="0" err="1" smtClean="0"/>
              <a:t>Вуйчич</a:t>
            </a:r>
            <a:endParaRPr lang="ru-RU" dirty="0" smtClean="0"/>
          </a:p>
          <a:p>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dirty="0" smtClean="0">
                <a:latin typeface="Bad Script" pitchFamily="2" charset="0"/>
              </a:rPr>
              <a:t>Дискуссия – это…</a:t>
            </a:r>
            <a:endParaRPr lang="ru-RU" b="1" dirty="0">
              <a:latin typeface="Bad Script" pitchFamily="2" charset="0"/>
            </a:endParaRPr>
          </a:p>
        </p:txBody>
      </p:sp>
      <p:sp>
        <p:nvSpPr>
          <p:cNvPr id="3" name="Содержимое 2"/>
          <p:cNvSpPr>
            <a:spLocks noGrp="1"/>
          </p:cNvSpPr>
          <p:nvPr>
            <p:ph idx="1"/>
          </p:nvPr>
        </p:nvSpPr>
        <p:spPr/>
        <p:txBody>
          <a:bodyPr>
            <a:normAutofit/>
          </a:bodyPr>
          <a:lstStyle/>
          <a:p>
            <a:r>
              <a:rPr lang="ru-RU" dirty="0" smtClean="0">
                <a:latin typeface="Bad Script" pitchFamily="2" charset="0"/>
              </a:rPr>
              <a:t>обсуждение спорного вопроса, проблемы;</a:t>
            </a:r>
          </a:p>
          <a:p>
            <a:r>
              <a:rPr lang="ru-RU" dirty="0" smtClean="0">
                <a:latin typeface="Bad Script" pitchFamily="2" charset="0"/>
              </a:rPr>
              <a:t>разновидность спора, направленного на достижение истины и использующего только корректные приёмы ведения спора.</a:t>
            </a:r>
          </a:p>
          <a:p>
            <a:pPr algn="ctr">
              <a:buNone/>
            </a:pPr>
            <a:r>
              <a:rPr lang="ru-RU" b="1" dirty="0" smtClean="0">
                <a:latin typeface="Bad Script" pitchFamily="2" charset="0"/>
              </a:rPr>
              <a:t>  </a:t>
            </a:r>
          </a:p>
          <a:p>
            <a:pPr algn="ctr">
              <a:buNone/>
            </a:pPr>
            <a:r>
              <a:rPr lang="ru-RU" sz="4400" b="1" dirty="0" smtClean="0">
                <a:latin typeface="Bad Script" pitchFamily="2" charset="0"/>
              </a:rPr>
              <a:t> Важная характеристика дискуссии -   аргументированность.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normAutofit/>
          </a:bodyPr>
          <a:lstStyle/>
          <a:p>
            <a:r>
              <a:rPr lang="ru-RU" b="1" dirty="0" smtClean="0">
                <a:latin typeface="Bad Script" pitchFamily="2" charset="0"/>
              </a:rPr>
              <a:t>Правила проведения дискуссии.</a:t>
            </a:r>
          </a:p>
        </p:txBody>
      </p:sp>
      <p:sp>
        <p:nvSpPr>
          <p:cNvPr id="3" name="Содержимое 2"/>
          <p:cNvSpPr>
            <a:spLocks noGrp="1"/>
          </p:cNvSpPr>
          <p:nvPr>
            <p:ph idx="1"/>
          </p:nvPr>
        </p:nvSpPr>
        <p:spPr/>
        <p:txBody>
          <a:bodyPr>
            <a:normAutofit/>
          </a:bodyPr>
          <a:lstStyle/>
          <a:p>
            <a:r>
              <a:rPr lang="ru-RU" dirty="0" smtClean="0">
                <a:latin typeface="Bad Script" pitchFamily="2" charset="0"/>
              </a:rPr>
              <a:t>Всегда помните о цели дискуссии — найти истину, решение, выход. Обсуждайте только то, что относится к данному вопросу. Пустые сожаления, воспоминания, нелепые сравнения мягко прерывайте. Не давайте обсуждению уходить в сторону от темы. Пресекайте попытки доказать, что кто-то лучше, а кто-то хуже. Стремитесь не к победе, а к истине</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dirty="0" smtClean="0">
                <a:latin typeface="Bad Script" pitchFamily="2" charset="0"/>
              </a:rPr>
              <a:t>Правила проведения дискуссии.</a:t>
            </a:r>
            <a:endParaRPr lang="ru-RU" dirty="0"/>
          </a:p>
        </p:txBody>
      </p:sp>
      <p:sp>
        <p:nvSpPr>
          <p:cNvPr id="3" name="Содержимое 2"/>
          <p:cNvSpPr>
            <a:spLocks noGrp="1"/>
          </p:cNvSpPr>
          <p:nvPr>
            <p:ph idx="1"/>
          </p:nvPr>
        </p:nvSpPr>
        <p:spPr/>
        <p:txBody>
          <a:bodyPr>
            <a:normAutofit/>
          </a:bodyPr>
          <a:lstStyle/>
          <a:p>
            <a:r>
              <a:rPr lang="ru-RU" dirty="0" smtClean="0">
                <a:latin typeface="Bad Script" pitchFamily="2" charset="0"/>
              </a:rPr>
              <a:t>С уважением относитесь к мнению другого человека. Любое мнение — это точка зрения человека. Даже отличаясь от вашей, она имеет право на существование. Не обижайте другого человека, называя его мнение неверным, нелепым, смешным. Пока дискуссия не окончена, любая точка зрения может быть верной. А в конце обсуждения могут оказаться реальными кажущиеся в начале невероятными вещи.</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dirty="0" smtClean="0">
                <a:latin typeface="Bad Script" pitchFamily="2" charset="0"/>
              </a:rPr>
              <a:t>Правила проведения дискуссии.</a:t>
            </a:r>
            <a:endParaRPr lang="ru-RU" dirty="0"/>
          </a:p>
        </p:txBody>
      </p:sp>
      <p:sp>
        <p:nvSpPr>
          <p:cNvPr id="3" name="Содержимое 2"/>
          <p:cNvSpPr>
            <a:spLocks noGrp="1"/>
          </p:cNvSpPr>
          <p:nvPr>
            <p:ph idx="1"/>
          </p:nvPr>
        </p:nvSpPr>
        <p:spPr/>
        <p:txBody>
          <a:bodyPr>
            <a:normAutofit/>
          </a:bodyPr>
          <a:lstStyle/>
          <a:p>
            <a:r>
              <a:rPr lang="ru-RU" dirty="0" smtClean="0">
                <a:latin typeface="Bad Script" pitchFamily="2" charset="0"/>
              </a:rPr>
              <a:t>Любое высказываемое мнение должно быть аргументировано. Этим дискуссия отличается от скандала на базаре. Рассказчик должен доказать, почему он так считает. Выражения типа: «Мне так кажется», «Так было всегда», «Все хохлы — жадины», «Это правильно, потому что это верно» и пр. аргументами не являются.</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dirty="0" smtClean="0">
                <a:latin typeface="Bad Script" pitchFamily="2" charset="0"/>
              </a:rPr>
              <a:t>Правила проведения дискуссии.</a:t>
            </a:r>
            <a:endParaRPr lang="ru-RU" dirty="0"/>
          </a:p>
        </p:txBody>
      </p:sp>
      <p:sp>
        <p:nvSpPr>
          <p:cNvPr id="3" name="Содержимое 2"/>
          <p:cNvSpPr>
            <a:spLocks noGrp="1"/>
          </p:cNvSpPr>
          <p:nvPr>
            <p:ph idx="1"/>
          </p:nvPr>
        </p:nvSpPr>
        <p:spPr/>
        <p:txBody>
          <a:bodyPr>
            <a:noAutofit/>
          </a:bodyPr>
          <a:lstStyle/>
          <a:p>
            <a:r>
              <a:rPr lang="ru-RU" dirty="0" smtClean="0">
                <a:latin typeface="Bad Script" pitchFamily="2" charset="0"/>
              </a:rPr>
              <a:t>Уважайте мнение любого человека. Иногда мнение важной персоны или авторитета изначально считается верным просто в силу статуса этого человека (профессор, опытный исследователь). Прислушивайтесь к ним, но без фанатизма. Опирайтесь на реальные факты. Иногда свежий непредвзятый взгляд какого-то новичка помогает по-иному взглянуть на ситуацию, найти новые подходы к решению давней проблемы, считавшейся неразрешимой.</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dirty="0" smtClean="0">
                <a:latin typeface="Bad Script" pitchFamily="2" charset="0"/>
              </a:rPr>
              <a:t>Правила проведения дискуссии.</a:t>
            </a:r>
            <a:endParaRPr lang="ru-RU" dirty="0"/>
          </a:p>
        </p:txBody>
      </p:sp>
      <p:sp>
        <p:nvSpPr>
          <p:cNvPr id="3" name="Содержимое 2"/>
          <p:cNvSpPr>
            <a:spLocks noGrp="1"/>
          </p:cNvSpPr>
          <p:nvPr>
            <p:ph idx="1"/>
          </p:nvPr>
        </p:nvSpPr>
        <p:spPr/>
        <p:txBody>
          <a:bodyPr>
            <a:normAutofit/>
          </a:bodyPr>
          <a:lstStyle/>
          <a:p>
            <a:r>
              <a:rPr lang="ru-RU" dirty="0" smtClean="0">
                <a:latin typeface="Bad Script" pitchFamily="2" charset="0"/>
              </a:rPr>
              <a:t>Придерживайтесь дружелюбного тона. Обращайтесь к человеку по имени или другим уважительным способом («мой коллега, собеседник, оппонент»). Ваш оппонент — не ваш личный враг, он просто человек с другой точкой зрения. Не допускайте проявлений враждебности, оскорблений, перехода на личности.</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dirty="0" smtClean="0">
                <a:latin typeface="Bad Script" pitchFamily="2" charset="0"/>
              </a:rPr>
              <a:t>Правила проведения дискуссии.</a:t>
            </a:r>
            <a:endParaRPr lang="ru-RU" dirty="0"/>
          </a:p>
        </p:txBody>
      </p:sp>
      <p:sp>
        <p:nvSpPr>
          <p:cNvPr id="3" name="Содержимое 2"/>
          <p:cNvSpPr>
            <a:spLocks noGrp="1"/>
          </p:cNvSpPr>
          <p:nvPr>
            <p:ph idx="1"/>
          </p:nvPr>
        </p:nvSpPr>
        <p:spPr/>
        <p:txBody>
          <a:bodyPr>
            <a:normAutofit/>
          </a:bodyPr>
          <a:lstStyle/>
          <a:p>
            <a:r>
              <a:rPr lang="ru-RU" dirty="0" smtClean="0">
                <a:latin typeface="Bad Script" pitchFamily="2" charset="0"/>
              </a:rPr>
              <a:t>Не спорьте ради спора! Подобным профессиональным спорщикам не место среди тех, кого интересует поиск истины. Не давайте дискуссии превратиться в азартный спор и выяснение отношений.</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дискуссия.jpg"/>
          <p:cNvPicPr>
            <a:picLocks noChangeAspect="1"/>
          </p:cNvPicPr>
          <p:nvPr/>
        </p:nvPicPr>
        <p:blipFill>
          <a:blip r:embed="rId2">
            <a:lum bright="65000" contrast="-73000"/>
          </a:blip>
          <a:stretch>
            <a:fillRect/>
          </a:stretch>
        </p:blipFill>
        <p:spPr>
          <a:xfrm>
            <a:off x="0" y="0"/>
            <a:ext cx="9144000" cy="6858000"/>
          </a:xfrm>
          <a:prstGeom prst="rect">
            <a:avLst/>
          </a:prstGeom>
        </p:spPr>
      </p:pic>
      <p:sp>
        <p:nvSpPr>
          <p:cNvPr id="2" name="Заголовок 1"/>
          <p:cNvSpPr>
            <a:spLocks noGrp="1"/>
          </p:cNvSpPr>
          <p:nvPr>
            <p:ph type="title"/>
          </p:nvPr>
        </p:nvSpPr>
        <p:spPr/>
        <p:txBody>
          <a:bodyPr/>
          <a:lstStyle/>
          <a:p>
            <a:r>
              <a:rPr lang="ru-RU" b="1" dirty="0" smtClean="0">
                <a:latin typeface="Bad Script" pitchFamily="2" charset="0"/>
              </a:rPr>
              <a:t>Правила проведения дискуссии.</a:t>
            </a:r>
            <a:endParaRPr lang="ru-RU" dirty="0"/>
          </a:p>
        </p:txBody>
      </p:sp>
      <p:sp>
        <p:nvSpPr>
          <p:cNvPr id="3" name="Содержимое 2"/>
          <p:cNvSpPr>
            <a:spLocks noGrp="1"/>
          </p:cNvSpPr>
          <p:nvPr>
            <p:ph idx="1"/>
          </p:nvPr>
        </p:nvSpPr>
        <p:spPr>
          <a:xfrm>
            <a:off x="457200" y="1357298"/>
            <a:ext cx="8686800" cy="5500702"/>
          </a:xfrm>
        </p:spPr>
        <p:txBody>
          <a:bodyPr>
            <a:noAutofit/>
          </a:bodyPr>
          <a:lstStyle/>
          <a:p>
            <a:r>
              <a:rPr lang="ru-RU" dirty="0" smtClean="0">
                <a:latin typeface="Bad Script" pitchFamily="2" charset="0"/>
              </a:rPr>
              <a:t>В дискуссии могут участвовать только те, кто открыт для другой точки зрения и терпим к иному мнению. Не пытайтесь доказать что-то тому, кому невозможно что-либо доказать. Иногда это люди, считающие себя лучше и правильнее всех. Люди, неспособные понять иную точку зрения. Это бывает чертой личности, особенностью характера. Зачастую подобная гибкость оценок и суждений утрачивается с возрастом. Относитесь к ним терпимо, но не тратьте силы, чтобы убедить их в чем-либо.</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TotalTime>
  <Words>523</Words>
  <PresentationFormat>Экран (4:3)</PresentationFormat>
  <Paragraphs>38</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 Office</vt:lpstr>
      <vt:lpstr>Слайд 1</vt:lpstr>
      <vt:lpstr>Дискуссия – это…</vt:lpstr>
      <vt:lpstr>Правила проведения дискуссии.</vt:lpstr>
      <vt:lpstr>Правила проведения дискуссии.</vt:lpstr>
      <vt:lpstr>Правила проведения дискуссии.</vt:lpstr>
      <vt:lpstr>Правила проведения дискуссии.</vt:lpstr>
      <vt:lpstr>Правила проведения дискуссии.</vt:lpstr>
      <vt:lpstr>Правила проведения дискуссии.</vt:lpstr>
      <vt:lpstr>Правила проведения дискуссии.</vt:lpstr>
      <vt:lpstr>Продолжи рассказ…</vt:lpstr>
      <vt:lpstr>Рассмотрите картинки.  Что вы можете сказать о каждой из них?</vt:lpstr>
      <vt:lpstr>В чем проблема?</vt:lpstr>
      <vt:lpstr>Знаменитые ораторы.</vt:lpstr>
      <vt:lpstr>Слайд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Геннадий Тринеев</dc:creator>
  <cp:lastModifiedBy>Пользователь</cp:lastModifiedBy>
  <cp:revision>19</cp:revision>
  <dcterms:created xsi:type="dcterms:W3CDTF">2020-09-01T09:28:26Z</dcterms:created>
  <dcterms:modified xsi:type="dcterms:W3CDTF">2020-09-02T07:40:05Z</dcterms:modified>
</cp:coreProperties>
</file>